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theme/theme1.xml" ContentType="application/vnd.openxmlformats-officedocument.theme+xml"/>
  <Override PartName="/ppt/presProps.xml" ContentType="application/vnd.openxmlformats-officedocument.presentationml.presProps+xml"/>
  <Override PartName="/ppt/viewProps.xml" ContentType="application/vnd.openxmlformats-officedocument.presentationml.viewProps+xml"/>
  <Override PartName="/ppt/tableStyles.xml" ContentType="application/vnd.openxmlformats-officedocument.presentationml.tableStyles+xml"/>
  <Override PartName="/docProps/core.xml" ContentType="application/vnd.openxmlformats-package.core-properties+xml"/>
  <Override PartName="/docProps/app.xml" ContentType="application/vnd.openxmlformats-officedocument.extended-properties+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95" r:id="rId3"/>
    <p:sldId id="257" r:id="rId4"/>
    <p:sldId id="272" r:id="rId5"/>
    <p:sldId id="258" r:id="rId6"/>
    <p:sldId id="271" r:id="rId7"/>
    <p:sldId id="273" r:id="rId8"/>
    <p:sldId id="275" r:id="rId9"/>
    <p:sldId id="268" r:id="rId10"/>
    <p:sldId id="283" r:id="rId11"/>
    <p:sldId id="267" r:id="rId12"/>
    <p:sldId id="264" r:id="rId13"/>
    <p:sldId id="276" r:id="rId14"/>
    <p:sldId id="278" r:id="rId15"/>
    <p:sldId id="288" r:id="rId16"/>
    <p:sldId id="266" r:id="rId17"/>
    <p:sldId id="279" r:id="rId18"/>
    <p:sldId id="280" r:id="rId19"/>
    <p:sldId id="277" r:id="rId20"/>
    <p:sldId id="281" r:id="rId21"/>
    <p:sldId id="284" r:id="rId22"/>
    <p:sldId id="282" r:id="rId23"/>
    <p:sldId id="285" r:id="rId24"/>
    <p:sldId id="286" r:id="rId25"/>
    <p:sldId id="289" r:id="rId26"/>
    <p:sldId id="287" r:id="rId27"/>
    <p:sldId id="270" r:id="rId28"/>
    <p:sldId id="260" r:id="rId29"/>
    <p:sldId id="290" r:id="rId30"/>
    <p:sldId id="291" r:id="rId31"/>
    <p:sldId id="293" r:id="rId32"/>
    <p:sldId id="294" r:id="rId33"/>
    <p:sldId id="262" r:id="rId34"/>
  </p:sldIdLst>
  <p:sldSz cx="12192000" cy="6858000"/>
  <p:notesSz cx="6858000" cy="9144000"/>
  <p:defaultText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05" d="100"/>
          <a:sy n="105" d="100"/>
        </p:scale>
        <p:origin x="594" y="9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customXml" Target="../customXml/item1.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customXml" Target="../customXml/item3.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heme" Target="theme/theme1.xml"/><Relationship Id="rId40" Type="http://schemas.openxmlformats.org/officeDocument/2006/relationships/customXml" Target="../customXml/item2.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presProps" Target="presProp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slid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3CA1FB6-2DAE-A1B2-4B99-C3DA613FE1D1}"/>
              </a:ext>
            </a:extLst>
          </p:cNvPr>
          <p:cNvSpPr>
            <a:spLocks noGrp="1"/>
          </p:cNvSpPr>
          <p:nvPr>
            <p:ph type="ctrTitle"/>
          </p:nvPr>
        </p:nvSpPr>
        <p:spPr>
          <a:xfrm>
            <a:off x="1524000" y="1122363"/>
            <a:ext cx="9144000" cy="2387600"/>
          </a:xfrm>
        </p:spPr>
        <p:txBody>
          <a:bodyPr anchor="b"/>
          <a:lstStyle>
            <a:lvl1pPr algn="ctr">
              <a:defRPr sz="6000"/>
            </a:lvl1pPr>
          </a:lstStyle>
          <a:p>
            <a:r>
              <a:rPr lang="da-DK"/>
              <a:t>Klik for at redigere titeltypografien i masteren</a:t>
            </a:r>
          </a:p>
        </p:txBody>
      </p:sp>
      <p:sp>
        <p:nvSpPr>
          <p:cNvPr id="3" name="Undertitel 2">
            <a:extLst>
              <a:ext uri="{FF2B5EF4-FFF2-40B4-BE49-F238E27FC236}">
                <a16:creationId xmlns:a16="http://schemas.microsoft.com/office/drawing/2014/main" id="{E9C20633-8CD4-966C-B1EA-85CB9AFC5657}"/>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a-DK"/>
              <a:t>Klik for at redigere undertiteltypografien i masteren</a:t>
            </a:r>
          </a:p>
        </p:txBody>
      </p:sp>
      <p:sp>
        <p:nvSpPr>
          <p:cNvPr id="4" name="Pladsholder til dato 3">
            <a:extLst>
              <a:ext uri="{FF2B5EF4-FFF2-40B4-BE49-F238E27FC236}">
                <a16:creationId xmlns:a16="http://schemas.microsoft.com/office/drawing/2014/main" id="{5EB04719-530B-33A9-C104-F62A1897E881}"/>
              </a:ext>
            </a:extLst>
          </p:cNvPr>
          <p:cNvSpPr>
            <a:spLocks noGrp="1"/>
          </p:cNvSpPr>
          <p:nvPr>
            <p:ph type="dt" sz="half" idx="10"/>
          </p:nvPr>
        </p:nvSpPr>
        <p:spPr/>
        <p:txBody>
          <a:bodyPr/>
          <a:lstStyle/>
          <a:p>
            <a:fld id="{3021F513-682D-45E8-BD54-5774B496C201}" type="datetimeFigureOut">
              <a:rPr lang="da-DK" smtClean="0"/>
              <a:t>24-11-2025</a:t>
            </a:fld>
            <a:endParaRPr lang="da-DK"/>
          </a:p>
        </p:txBody>
      </p:sp>
      <p:sp>
        <p:nvSpPr>
          <p:cNvPr id="5" name="Pladsholder til sidefod 4">
            <a:extLst>
              <a:ext uri="{FF2B5EF4-FFF2-40B4-BE49-F238E27FC236}">
                <a16:creationId xmlns:a16="http://schemas.microsoft.com/office/drawing/2014/main" id="{5B436AA8-4A4E-0B62-C3D4-A2BE38574B05}"/>
              </a:ext>
            </a:extLst>
          </p:cNvPr>
          <p:cNvSpPr>
            <a:spLocks noGrp="1"/>
          </p:cNvSpPr>
          <p:nvPr>
            <p:ph type="ftr" sz="quarter" idx="11"/>
          </p:nvPr>
        </p:nvSpPr>
        <p:spPr/>
        <p:txBody>
          <a:bodyPr/>
          <a:lstStyle/>
          <a:p>
            <a:endParaRPr lang="da-DK"/>
          </a:p>
        </p:txBody>
      </p:sp>
      <p:sp>
        <p:nvSpPr>
          <p:cNvPr id="6" name="Pladsholder til slidenummer 5">
            <a:extLst>
              <a:ext uri="{FF2B5EF4-FFF2-40B4-BE49-F238E27FC236}">
                <a16:creationId xmlns:a16="http://schemas.microsoft.com/office/drawing/2014/main" id="{DA174128-79AD-C454-5159-4F71D65DB512}"/>
              </a:ext>
            </a:extLst>
          </p:cNvPr>
          <p:cNvSpPr>
            <a:spLocks noGrp="1"/>
          </p:cNvSpPr>
          <p:nvPr>
            <p:ph type="sldNum" sz="quarter" idx="12"/>
          </p:nvPr>
        </p:nvSpPr>
        <p:spPr/>
        <p:txBody>
          <a:bodyPr/>
          <a:lstStyle/>
          <a:p>
            <a:fld id="{D0B1C2C8-30E2-440D-88E0-B6B769AA665D}" type="slidenum">
              <a:rPr lang="da-DK" smtClean="0"/>
              <a:t>‹nr.›</a:t>
            </a:fld>
            <a:endParaRPr lang="da-DK"/>
          </a:p>
        </p:txBody>
      </p:sp>
    </p:spTree>
    <p:extLst>
      <p:ext uri="{BB962C8B-B14F-4D97-AF65-F5344CB8AC3E}">
        <p14:creationId xmlns:p14="http://schemas.microsoft.com/office/powerpoint/2010/main" val="206872597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og indholdsobjek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B7100BE-BA41-A2DE-10FF-1D3165173D0D}"/>
              </a:ext>
            </a:extLst>
          </p:cNvPr>
          <p:cNvSpPr>
            <a:spLocks noGrp="1"/>
          </p:cNvSpPr>
          <p:nvPr>
            <p:ph type="title"/>
          </p:nvPr>
        </p:nvSpPr>
        <p:spPr/>
        <p:txBody>
          <a:bodyPr/>
          <a:lstStyle/>
          <a:p>
            <a:r>
              <a:rPr lang="da-DK"/>
              <a:t>Klik for at redigere titeltypografien i masteren</a:t>
            </a:r>
          </a:p>
        </p:txBody>
      </p:sp>
      <p:sp>
        <p:nvSpPr>
          <p:cNvPr id="3" name="Pladsholder til indhold 2">
            <a:extLst>
              <a:ext uri="{FF2B5EF4-FFF2-40B4-BE49-F238E27FC236}">
                <a16:creationId xmlns:a16="http://schemas.microsoft.com/office/drawing/2014/main" id="{B8C848AB-6292-47E7-0917-19EFBBCB7904}"/>
              </a:ext>
            </a:extLst>
          </p:cNvPr>
          <p:cNvSpPr>
            <a:spLocks noGrp="1"/>
          </p:cNvSpPr>
          <p:nvPr>
            <p:ph idx="1"/>
          </p:nvPr>
        </p:nvSpPr>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dato 3">
            <a:extLst>
              <a:ext uri="{FF2B5EF4-FFF2-40B4-BE49-F238E27FC236}">
                <a16:creationId xmlns:a16="http://schemas.microsoft.com/office/drawing/2014/main" id="{B2A524FF-336D-C4F3-A130-9A729107EC54}"/>
              </a:ext>
            </a:extLst>
          </p:cNvPr>
          <p:cNvSpPr>
            <a:spLocks noGrp="1"/>
          </p:cNvSpPr>
          <p:nvPr>
            <p:ph type="dt" sz="half" idx="10"/>
          </p:nvPr>
        </p:nvSpPr>
        <p:spPr/>
        <p:txBody>
          <a:bodyPr/>
          <a:lstStyle/>
          <a:p>
            <a:fld id="{3021F513-682D-45E8-BD54-5774B496C201}" type="datetimeFigureOut">
              <a:rPr lang="da-DK" smtClean="0"/>
              <a:t>24-11-2025</a:t>
            </a:fld>
            <a:endParaRPr lang="da-DK"/>
          </a:p>
        </p:txBody>
      </p:sp>
      <p:sp>
        <p:nvSpPr>
          <p:cNvPr id="5" name="Pladsholder til sidefod 4">
            <a:extLst>
              <a:ext uri="{FF2B5EF4-FFF2-40B4-BE49-F238E27FC236}">
                <a16:creationId xmlns:a16="http://schemas.microsoft.com/office/drawing/2014/main" id="{64FFCBDA-E136-4242-9DA7-945D1059E44E}"/>
              </a:ext>
            </a:extLst>
          </p:cNvPr>
          <p:cNvSpPr>
            <a:spLocks noGrp="1"/>
          </p:cNvSpPr>
          <p:nvPr>
            <p:ph type="ftr" sz="quarter" idx="11"/>
          </p:nvPr>
        </p:nvSpPr>
        <p:spPr/>
        <p:txBody>
          <a:bodyPr/>
          <a:lstStyle/>
          <a:p>
            <a:endParaRPr lang="da-DK"/>
          </a:p>
        </p:txBody>
      </p:sp>
      <p:sp>
        <p:nvSpPr>
          <p:cNvPr id="6" name="Pladsholder til slidenummer 5">
            <a:extLst>
              <a:ext uri="{FF2B5EF4-FFF2-40B4-BE49-F238E27FC236}">
                <a16:creationId xmlns:a16="http://schemas.microsoft.com/office/drawing/2014/main" id="{69A5C349-3562-D5D3-AB76-453C7B1D9248}"/>
              </a:ext>
            </a:extLst>
          </p:cNvPr>
          <p:cNvSpPr>
            <a:spLocks noGrp="1"/>
          </p:cNvSpPr>
          <p:nvPr>
            <p:ph type="sldNum" sz="quarter" idx="12"/>
          </p:nvPr>
        </p:nvSpPr>
        <p:spPr/>
        <p:txBody>
          <a:bodyPr/>
          <a:lstStyle/>
          <a:p>
            <a:fld id="{D0B1C2C8-30E2-440D-88E0-B6B769AA665D}" type="slidenum">
              <a:rPr lang="da-DK" smtClean="0"/>
              <a:t>‹nr.›</a:t>
            </a:fld>
            <a:endParaRPr lang="da-DK"/>
          </a:p>
        </p:txBody>
      </p:sp>
    </p:spTree>
    <p:extLst>
      <p:ext uri="{BB962C8B-B14F-4D97-AF65-F5344CB8AC3E}">
        <p14:creationId xmlns:p14="http://schemas.microsoft.com/office/powerpoint/2010/main" val="254955773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fsnitsoversk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553DDC9-D5D4-7EFA-8CE6-134AD942D6C2}"/>
              </a:ext>
            </a:extLst>
          </p:cNvPr>
          <p:cNvSpPr>
            <a:spLocks noGrp="1"/>
          </p:cNvSpPr>
          <p:nvPr>
            <p:ph type="title"/>
          </p:nvPr>
        </p:nvSpPr>
        <p:spPr>
          <a:xfrm>
            <a:off x="831850" y="1709738"/>
            <a:ext cx="10515600" cy="2852737"/>
          </a:xfrm>
        </p:spPr>
        <p:txBody>
          <a:bodyPr anchor="b"/>
          <a:lstStyle>
            <a:lvl1pPr>
              <a:defRPr sz="6000"/>
            </a:lvl1pPr>
          </a:lstStyle>
          <a:p>
            <a:r>
              <a:rPr lang="da-DK"/>
              <a:t>Klik for at redigere titeltypografien i masteren</a:t>
            </a:r>
          </a:p>
        </p:txBody>
      </p:sp>
      <p:sp>
        <p:nvSpPr>
          <p:cNvPr id="3" name="Pladsholder til tekst 2">
            <a:extLst>
              <a:ext uri="{FF2B5EF4-FFF2-40B4-BE49-F238E27FC236}">
                <a16:creationId xmlns:a16="http://schemas.microsoft.com/office/drawing/2014/main" id="{7BCC487E-9CDF-C88D-6876-276C40D5EEA2}"/>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da-DK"/>
              <a:t>Klik for at redigere teksttypografierne i masteren</a:t>
            </a:r>
          </a:p>
        </p:txBody>
      </p:sp>
      <p:sp>
        <p:nvSpPr>
          <p:cNvPr id="4" name="Pladsholder til dato 3">
            <a:extLst>
              <a:ext uri="{FF2B5EF4-FFF2-40B4-BE49-F238E27FC236}">
                <a16:creationId xmlns:a16="http://schemas.microsoft.com/office/drawing/2014/main" id="{646382ED-9632-8042-C60E-C15DC143076F}"/>
              </a:ext>
            </a:extLst>
          </p:cNvPr>
          <p:cNvSpPr>
            <a:spLocks noGrp="1"/>
          </p:cNvSpPr>
          <p:nvPr>
            <p:ph type="dt" sz="half" idx="10"/>
          </p:nvPr>
        </p:nvSpPr>
        <p:spPr/>
        <p:txBody>
          <a:bodyPr/>
          <a:lstStyle/>
          <a:p>
            <a:fld id="{3021F513-682D-45E8-BD54-5774B496C201}" type="datetimeFigureOut">
              <a:rPr lang="da-DK" smtClean="0"/>
              <a:t>24-11-2025</a:t>
            </a:fld>
            <a:endParaRPr lang="da-DK"/>
          </a:p>
        </p:txBody>
      </p:sp>
      <p:sp>
        <p:nvSpPr>
          <p:cNvPr id="5" name="Pladsholder til sidefod 4">
            <a:extLst>
              <a:ext uri="{FF2B5EF4-FFF2-40B4-BE49-F238E27FC236}">
                <a16:creationId xmlns:a16="http://schemas.microsoft.com/office/drawing/2014/main" id="{D3A75FA6-FCBD-9AAC-EB63-2683FDE9D9EB}"/>
              </a:ext>
            </a:extLst>
          </p:cNvPr>
          <p:cNvSpPr>
            <a:spLocks noGrp="1"/>
          </p:cNvSpPr>
          <p:nvPr>
            <p:ph type="ftr" sz="quarter" idx="11"/>
          </p:nvPr>
        </p:nvSpPr>
        <p:spPr/>
        <p:txBody>
          <a:bodyPr/>
          <a:lstStyle/>
          <a:p>
            <a:endParaRPr lang="da-DK"/>
          </a:p>
        </p:txBody>
      </p:sp>
      <p:sp>
        <p:nvSpPr>
          <p:cNvPr id="6" name="Pladsholder til slidenummer 5">
            <a:extLst>
              <a:ext uri="{FF2B5EF4-FFF2-40B4-BE49-F238E27FC236}">
                <a16:creationId xmlns:a16="http://schemas.microsoft.com/office/drawing/2014/main" id="{D805C167-306A-4ACC-8F08-17D7D52AEBCB}"/>
              </a:ext>
            </a:extLst>
          </p:cNvPr>
          <p:cNvSpPr>
            <a:spLocks noGrp="1"/>
          </p:cNvSpPr>
          <p:nvPr>
            <p:ph type="sldNum" sz="quarter" idx="12"/>
          </p:nvPr>
        </p:nvSpPr>
        <p:spPr/>
        <p:txBody>
          <a:bodyPr/>
          <a:lstStyle/>
          <a:p>
            <a:fld id="{D0B1C2C8-30E2-440D-88E0-B6B769AA665D}" type="slidenum">
              <a:rPr lang="da-DK" smtClean="0"/>
              <a:t>‹nr.›</a:t>
            </a:fld>
            <a:endParaRPr lang="da-DK"/>
          </a:p>
        </p:txBody>
      </p:sp>
    </p:spTree>
    <p:extLst>
      <p:ext uri="{BB962C8B-B14F-4D97-AF65-F5344CB8AC3E}">
        <p14:creationId xmlns:p14="http://schemas.microsoft.com/office/powerpoint/2010/main" val="369359559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o indholdsobjekter">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82A33CD-14B9-17AD-891A-1FBD66D8D468}"/>
              </a:ext>
            </a:extLst>
          </p:cNvPr>
          <p:cNvSpPr>
            <a:spLocks noGrp="1"/>
          </p:cNvSpPr>
          <p:nvPr>
            <p:ph type="title"/>
          </p:nvPr>
        </p:nvSpPr>
        <p:spPr/>
        <p:txBody>
          <a:bodyPr/>
          <a:lstStyle/>
          <a:p>
            <a:r>
              <a:rPr lang="da-DK"/>
              <a:t>Klik for at redigere titeltypografien i masteren</a:t>
            </a:r>
          </a:p>
        </p:txBody>
      </p:sp>
      <p:sp>
        <p:nvSpPr>
          <p:cNvPr id="3" name="Pladsholder til indhold 2">
            <a:extLst>
              <a:ext uri="{FF2B5EF4-FFF2-40B4-BE49-F238E27FC236}">
                <a16:creationId xmlns:a16="http://schemas.microsoft.com/office/drawing/2014/main" id="{7E90ECFF-4627-88C7-D84A-9C5B32EF3422}"/>
              </a:ext>
            </a:extLst>
          </p:cNvPr>
          <p:cNvSpPr>
            <a:spLocks noGrp="1"/>
          </p:cNvSpPr>
          <p:nvPr>
            <p:ph sz="half" idx="1"/>
          </p:nvPr>
        </p:nvSpPr>
        <p:spPr>
          <a:xfrm>
            <a:off x="838200" y="1825625"/>
            <a:ext cx="5181600" cy="4351338"/>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indhold 3">
            <a:extLst>
              <a:ext uri="{FF2B5EF4-FFF2-40B4-BE49-F238E27FC236}">
                <a16:creationId xmlns:a16="http://schemas.microsoft.com/office/drawing/2014/main" id="{AD7170F5-AAF5-1B79-4772-0AB38BEE15A5}"/>
              </a:ext>
            </a:extLst>
          </p:cNvPr>
          <p:cNvSpPr>
            <a:spLocks noGrp="1"/>
          </p:cNvSpPr>
          <p:nvPr>
            <p:ph sz="half" idx="2"/>
          </p:nvPr>
        </p:nvSpPr>
        <p:spPr>
          <a:xfrm>
            <a:off x="6172200" y="1825625"/>
            <a:ext cx="5181600" cy="4351338"/>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5" name="Pladsholder til dato 4">
            <a:extLst>
              <a:ext uri="{FF2B5EF4-FFF2-40B4-BE49-F238E27FC236}">
                <a16:creationId xmlns:a16="http://schemas.microsoft.com/office/drawing/2014/main" id="{4EF893B2-1E60-2BAD-BA62-1E9215E4F7F9}"/>
              </a:ext>
            </a:extLst>
          </p:cNvPr>
          <p:cNvSpPr>
            <a:spLocks noGrp="1"/>
          </p:cNvSpPr>
          <p:nvPr>
            <p:ph type="dt" sz="half" idx="10"/>
          </p:nvPr>
        </p:nvSpPr>
        <p:spPr/>
        <p:txBody>
          <a:bodyPr/>
          <a:lstStyle/>
          <a:p>
            <a:fld id="{3021F513-682D-45E8-BD54-5774B496C201}" type="datetimeFigureOut">
              <a:rPr lang="da-DK" smtClean="0"/>
              <a:t>24-11-2025</a:t>
            </a:fld>
            <a:endParaRPr lang="da-DK"/>
          </a:p>
        </p:txBody>
      </p:sp>
      <p:sp>
        <p:nvSpPr>
          <p:cNvPr id="6" name="Pladsholder til sidefod 5">
            <a:extLst>
              <a:ext uri="{FF2B5EF4-FFF2-40B4-BE49-F238E27FC236}">
                <a16:creationId xmlns:a16="http://schemas.microsoft.com/office/drawing/2014/main" id="{17592394-1253-B5BC-CF09-963C7CEE2E76}"/>
              </a:ext>
            </a:extLst>
          </p:cNvPr>
          <p:cNvSpPr>
            <a:spLocks noGrp="1"/>
          </p:cNvSpPr>
          <p:nvPr>
            <p:ph type="ftr" sz="quarter" idx="11"/>
          </p:nvPr>
        </p:nvSpPr>
        <p:spPr/>
        <p:txBody>
          <a:bodyPr/>
          <a:lstStyle/>
          <a:p>
            <a:endParaRPr lang="da-DK"/>
          </a:p>
        </p:txBody>
      </p:sp>
      <p:sp>
        <p:nvSpPr>
          <p:cNvPr id="7" name="Pladsholder til slidenummer 6">
            <a:extLst>
              <a:ext uri="{FF2B5EF4-FFF2-40B4-BE49-F238E27FC236}">
                <a16:creationId xmlns:a16="http://schemas.microsoft.com/office/drawing/2014/main" id="{82E0B23F-8F4A-669F-BC3E-3AA85F10F869}"/>
              </a:ext>
            </a:extLst>
          </p:cNvPr>
          <p:cNvSpPr>
            <a:spLocks noGrp="1"/>
          </p:cNvSpPr>
          <p:nvPr>
            <p:ph type="sldNum" sz="quarter" idx="12"/>
          </p:nvPr>
        </p:nvSpPr>
        <p:spPr/>
        <p:txBody>
          <a:bodyPr/>
          <a:lstStyle/>
          <a:p>
            <a:fld id="{D0B1C2C8-30E2-440D-88E0-B6B769AA665D}" type="slidenum">
              <a:rPr lang="da-DK" smtClean="0"/>
              <a:t>‹nr.›</a:t>
            </a:fld>
            <a:endParaRPr lang="da-DK"/>
          </a:p>
        </p:txBody>
      </p:sp>
    </p:spTree>
    <p:extLst>
      <p:ext uri="{BB962C8B-B14F-4D97-AF65-F5344CB8AC3E}">
        <p14:creationId xmlns:p14="http://schemas.microsoft.com/office/powerpoint/2010/main" val="130005128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BA213AE-D02B-3AE5-FE69-A86D091396B1}"/>
              </a:ext>
            </a:extLst>
          </p:cNvPr>
          <p:cNvSpPr>
            <a:spLocks noGrp="1"/>
          </p:cNvSpPr>
          <p:nvPr>
            <p:ph type="title"/>
          </p:nvPr>
        </p:nvSpPr>
        <p:spPr>
          <a:xfrm>
            <a:off x="839788" y="365125"/>
            <a:ext cx="10515600" cy="1325563"/>
          </a:xfrm>
        </p:spPr>
        <p:txBody>
          <a:bodyPr/>
          <a:lstStyle/>
          <a:p>
            <a:r>
              <a:rPr lang="da-DK"/>
              <a:t>Klik for at redigere titeltypografien i masteren</a:t>
            </a:r>
          </a:p>
        </p:txBody>
      </p:sp>
      <p:sp>
        <p:nvSpPr>
          <p:cNvPr id="3" name="Pladsholder til tekst 2">
            <a:extLst>
              <a:ext uri="{FF2B5EF4-FFF2-40B4-BE49-F238E27FC236}">
                <a16:creationId xmlns:a16="http://schemas.microsoft.com/office/drawing/2014/main" id="{2BDB82A7-A6B7-0D3F-1F8F-4D50A5353562}"/>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a:t>Klik for at redigere teksttypografierne i masteren</a:t>
            </a:r>
          </a:p>
        </p:txBody>
      </p:sp>
      <p:sp>
        <p:nvSpPr>
          <p:cNvPr id="4" name="Pladsholder til indhold 3">
            <a:extLst>
              <a:ext uri="{FF2B5EF4-FFF2-40B4-BE49-F238E27FC236}">
                <a16:creationId xmlns:a16="http://schemas.microsoft.com/office/drawing/2014/main" id="{0EBF3D73-0D45-F5AD-99DE-05ACACB88D45}"/>
              </a:ext>
            </a:extLst>
          </p:cNvPr>
          <p:cNvSpPr>
            <a:spLocks noGrp="1"/>
          </p:cNvSpPr>
          <p:nvPr>
            <p:ph sz="half" idx="2"/>
          </p:nvPr>
        </p:nvSpPr>
        <p:spPr>
          <a:xfrm>
            <a:off x="839788" y="2505075"/>
            <a:ext cx="5157787" cy="3684588"/>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5" name="Pladsholder til tekst 4">
            <a:extLst>
              <a:ext uri="{FF2B5EF4-FFF2-40B4-BE49-F238E27FC236}">
                <a16:creationId xmlns:a16="http://schemas.microsoft.com/office/drawing/2014/main" id="{040A7C72-9429-75D8-75F6-46B229936D61}"/>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a:t>Klik for at redigere teksttypografierne i masteren</a:t>
            </a:r>
          </a:p>
        </p:txBody>
      </p:sp>
      <p:sp>
        <p:nvSpPr>
          <p:cNvPr id="6" name="Pladsholder til indhold 5">
            <a:extLst>
              <a:ext uri="{FF2B5EF4-FFF2-40B4-BE49-F238E27FC236}">
                <a16:creationId xmlns:a16="http://schemas.microsoft.com/office/drawing/2014/main" id="{22CE3E14-A942-12E0-35A9-E019817BDB5B}"/>
              </a:ext>
            </a:extLst>
          </p:cNvPr>
          <p:cNvSpPr>
            <a:spLocks noGrp="1"/>
          </p:cNvSpPr>
          <p:nvPr>
            <p:ph sz="quarter" idx="4"/>
          </p:nvPr>
        </p:nvSpPr>
        <p:spPr>
          <a:xfrm>
            <a:off x="6172200" y="2505075"/>
            <a:ext cx="5183188" cy="3684588"/>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7" name="Pladsholder til dato 6">
            <a:extLst>
              <a:ext uri="{FF2B5EF4-FFF2-40B4-BE49-F238E27FC236}">
                <a16:creationId xmlns:a16="http://schemas.microsoft.com/office/drawing/2014/main" id="{4502622E-349C-EDC2-2931-6132C9CCA088}"/>
              </a:ext>
            </a:extLst>
          </p:cNvPr>
          <p:cNvSpPr>
            <a:spLocks noGrp="1"/>
          </p:cNvSpPr>
          <p:nvPr>
            <p:ph type="dt" sz="half" idx="10"/>
          </p:nvPr>
        </p:nvSpPr>
        <p:spPr/>
        <p:txBody>
          <a:bodyPr/>
          <a:lstStyle/>
          <a:p>
            <a:fld id="{3021F513-682D-45E8-BD54-5774B496C201}" type="datetimeFigureOut">
              <a:rPr lang="da-DK" smtClean="0"/>
              <a:t>24-11-2025</a:t>
            </a:fld>
            <a:endParaRPr lang="da-DK"/>
          </a:p>
        </p:txBody>
      </p:sp>
      <p:sp>
        <p:nvSpPr>
          <p:cNvPr id="8" name="Pladsholder til sidefod 7">
            <a:extLst>
              <a:ext uri="{FF2B5EF4-FFF2-40B4-BE49-F238E27FC236}">
                <a16:creationId xmlns:a16="http://schemas.microsoft.com/office/drawing/2014/main" id="{F5C1B202-225D-237D-3747-ABBC68569BEB}"/>
              </a:ext>
            </a:extLst>
          </p:cNvPr>
          <p:cNvSpPr>
            <a:spLocks noGrp="1"/>
          </p:cNvSpPr>
          <p:nvPr>
            <p:ph type="ftr" sz="quarter" idx="11"/>
          </p:nvPr>
        </p:nvSpPr>
        <p:spPr/>
        <p:txBody>
          <a:bodyPr/>
          <a:lstStyle/>
          <a:p>
            <a:endParaRPr lang="da-DK"/>
          </a:p>
        </p:txBody>
      </p:sp>
      <p:sp>
        <p:nvSpPr>
          <p:cNvPr id="9" name="Pladsholder til slidenummer 8">
            <a:extLst>
              <a:ext uri="{FF2B5EF4-FFF2-40B4-BE49-F238E27FC236}">
                <a16:creationId xmlns:a16="http://schemas.microsoft.com/office/drawing/2014/main" id="{8483F446-736F-F055-46CE-ADFF91362C9F}"/>
              </a:ext>
            </a:extLst>
          </p:cNvPr>
          <p:cNvSpPr>
            <a:spLocks noGrp="1"/>
          </p:cNvSpPr>
          <p:nvPr>
            <p:ph type="sldNum" sz="quarter" idx="12"/>
          </p:nvPr>
        </p:nvSpPr>
        <p:spPr/>
        <p:txBody>
          <a:bodyPr/>
          <a:lstStyle/>
          <a:p>
            <a:fld id="{D0B1C2C8-30E2-440D-88E0-B6B769AA665D}" type="slidenum">
              <a:rPr lang="da-DK" smtClean="0"/>
              <a:t>‹nr.›</a:t>
            </a:fld>
            <a:endParaRPr lang="da-DK"/>
          </a:p>
        </p:txBody>
      </p:sp>
    </p:spTree>
    <p:extLst>
      <p:ext uri="{BB962C8B-B14F-4D97-AF65-F5344CB8AC3E}">
        <p14:creationId xmlns:p14="http://schemas.microsoft.com/office/powerpoint/2010/main" val="358416303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Kun titel">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7BCC43B-D154-B3F1-C616-9EC7E81394A5}"/>
              </a:ext>
            </a:extLst>
          </p:cNvPr>
          <p:cNvSpPr>
            <a:spLocks noGrp="1"/>
          </p:cNvSpPr>
          <p:nvPr>
            <p:ph type="title"/>
          </p:nvPr>
        </p:nvSpPr>
        <p:spPr/>
        <p:txBody>
          <a:bodyPr/>
          <a:lstStyle/>
          <a:p>
            <a:r>
              <a:rPr lang="da-DK"/>
              <a:t>Klik for at redigere titeltypografien i masteren</a:t>
            </a:r>
          </a:p>
        </p:txBody>
      </p:sp>
      <p:sp>
        <p:nvSpPr>
          <p:cNvPr id="3" name="Pladsholder til dato 2">
            <a:extLst>
              <a:ext uri="{FF2B5EF4-FFF2-40B4-BE49-F238E27FC236}">
                <a16:creationId xmlns:a16="http://schemas.microsoft.com/office/drawing/2014/main" id="{2E6FB9E5-BC75-9D81-365B-F7344DB92A61}"/>
              </a:ext>
            </a:extLst>
          </p:cNvPr>
          <p:cNvSpPr>
            <a:spLocks noGrp="1"/>
          </p:cNvSpPr>
          <p:nvPr>
            <p:ph type="dt" sz="half" idx="10"/>
          </p:nvPr>
        </p:nvSpPr>
        <p:spPr/>
        <p:txBody>
          <a:bodyPr/>
          <a:lstStyle/>
          <a:p>
            <a:fld id="{3021F513-682D-45E8-BD54-5774B496C201}" type="datetimeFigureOut">
              <a:rPr lang="da-DK" smtClean="0"/>
              <a:t>24-11-2025</a:t>
            </a:fld>
            <a:endParaRPr lang="da-DK"/>
          </a:p>
        </p:txBody>
      </p:sp>
      <p:sp>
        <p:nvSpPr>
          <p:cNvPr id="4" name="Pladsholder til sidefod 3">
            <a:extLst>
              <a:ext uri="{FF2B5EF4-FFF2-40B4-BE49-F238E27FC236}">
                <a16:creationId xmlns:a16="http://schemas.microsoft.com/office/drawing/2014/main" id="{00206724-C8BA-807B-4EC5-642100560AA0}"/>
              </a:ext>
            </a:extLst>
          </p:cNvPr>
          <p:cNvSpPr>
            <a:spLocks noGrp="1"/>
          </p:cNvSpPr>
          <p:nvPr>
            <p:ph type="ftr" sz="quarter" idx="11"/>
          </p:nvPr>
        </p:nvSpPr>
        <p:spPr/>
        <p:txBody>
          <a:bodyPr/>
          <a:lstStyle/>
          <a:p>
            <a:endParaRPr lang="da-DK"/>
          </a:p>
        </p:txBody>
      </p:sp>
      <p:sp>
        <p:nvSpPr>
          <p:cNvPr id="5" name="Pladsholder til slidenummer 4">
            <a:extLst>
              <a:ext uri="{FF2B5EF4-FFF2-40B4-BE49-F238E27FC236}">
                <a16:creationId xmlns:a16="http://schemas.microsoft.com/office/drawing/2014/main" id="{CFF1D9A3-785C-4163-8C17-41CA466D46A2}"/>
              </a:ext>
            </a:extLst>
          </p:cNvPr>
          <p:cNvSpPr>
            <a:spLocks noGrp="1"/>
          </p:cNvSpPr>
          <p:nvPr>
            <p:ph type="sldNum" sz="quarter" idx="12"/>
          </p:nvPr>
        </p:nvSpPr>
        <p:spPr/>
        <p:txBody>
          <a:bodyPr/>
          <a:lstStyle/>
          <a:p>
            <a:fld id="{D0B1C2C8-30E2-440D-88E0-B6B769AA665D}" type="slidenum">
              <a:rPr lang="da-DK" smtClean="0"/>
              <a:t>‹nr.›</a:t>
            </a:fld>
            <a:endParaRPr lang="da-DK"/>
          </a:p>
        </p:txBody>
      </p:sp>
    </p:spTree>
    <p:extLst>
      <p:ext uri="{BB962C8B-B14F-4D97-AF65-F5344CB8AC3E}">
        <p14:creationId xmlns:p14="http://schemas.microsoft.com/office/powerpoint/2010/main" val="311328832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2" name="Pladsholder til dato 1">
            <a:extLst>
              <a:ext uri="{FF2B5EF4-FFF2-40B4-BE49-F238E27FC236}">
                <a16:creationId xmlns:a16="http://schemas.microsoft.com/office/drawing/2014/main" id="{5DECCAF5-744B-AE97-5467-32C9A233F5A0}"/>
              </a:ext>
            </a:extLst>
          </p:cNvPr>
          <p:cNvSpPr>
            <a:spLocks noGrp="1"/>
          </p:cNvSpPr>
          <p:nvPr>
            <p:ph type="dt" sz="half" idx="10"/>
          </p:nvPr>
        </p:nvSpPr>
        <p:spPr/>
        <p:txBody>
          <a:bodyPr/>
          <a:lstStyle/>
          <a:p>
            <a:fld id="{3021F513-682D-45E8-BD54-5774B496C201}" type="datetimeFigureOut">
              <a:rPr lang="da-DK" smtClean="0"/>
              <a:t>24-11-2025</a:t>
            </a:fld>
            <a:endParaRPr lang="da-DK"/>
          </a:p>
        </p:txBody>
      </p:sp>
      <p:sp>
        <p:nvSpPr>
          <p:cNvPr id="3" name="Pladsholder til sidefod 2">
            <a:extLst>
              <a:ext uri="{FF2B5EF4-FFF2-40B4-BE49-F238E27FC236}">
                <a16:creationId xmlns:a16="http://schemas.microsoft.com/office/drawing/2014/main" id="{ADDC28BC-ADEC-F0B4-5C5C-A48F8DDBEB04}"/>
              </a:ext>
            </a:extLst>
          </p:cNvPr>
          <p:cNvSpPr>
            <a:spLocks noGrp="1"/>
          </p:cNvSpPr>
          <p:nvPr>
            <p:ph type="ftr" sz="quarter" idx="11"/>
          </p:nvPr>
        </p:nvSpPr>
        <p:spPr/>
        <p:txBody>
          <a:bodyPr/>
          <a:lstStyle/>
          <a:p>
            <a:endParaRPr lang="da-DK"/>
          </a:p>
        </p:txBody>
      </p:sp>
      <p:sp>
        <p:nvSpPr>
          <p:cNvPr id="4" name="Pladsholder til slidenummer 3">
            <a:extLst>
              <a:ext uri="{FF2B5EF4-FFF2-40B4-BE49-F238E27FC236}">
                <a16:creationId xmlns:a16="http://schemas.microsoft.com/office/drawing/2014/main" id="{A527EB0A-D3D5-599A-91C7-63A4677280DB}"/>
              </a:ext>
            </a:extLst>
          </p:cNvPr>
          <p:cNvSpPr>
            <a:spLocks noGrp="1"/>
          </p:cNvSpPr>
          <p:nvPr>
            <p:ph type="sldNum" sz="quarter" idx="12"/>
          </p:nvPr>
        </p:nvSpPr>
        <p:spPr/>
        <p:txBody>
          <a:bodyPr/>
          <a:lstStyle/>
          <a:p>
            <a:fld id="{D0B1C2C8-30E2-440D-88E0-B6B769AA665D}" type="slidenum">
              <a:rPr lang="da-DK" smtClean="0"/>
              <a:t>‹nr.›</a:t>
            </a:fld>
            <a:endParaRPr lang="da-DK"/>
          </a:p>
        </p:txBody>
      </p:sp>
    </p:spTree>
    <p:extLst>
      <p:ext uri="{BB962C8B-B14F-4D97-AF65-F5344CB8AC3E}">
        <p14:creationId xmlns:p14="http://schemas.microsoft.com/office/powerpoint/2010/main" val="292111450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dhold med billedteks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C95E893-BDD4-833C-ED55-11C41CC24702}"/>
              </a:ext>
            </a:extLst>
          </p:cNvPr>
          <p:cNvSpPr>
            <a:spLocks noGrp="1"/>
          </p:cNvSpPr>
          <p:nvPr>
            <p:ph type="title"/>
          </p:nvPr>
        </p:nvSpPr>
        <p:spPr>
          <a:xfrm>
            <a:off x="839788" y="457200"/>
            <a:ext cx="3932237" cy="1600200"/>
          </a:xfrm>
        </p:spPr>
        <p:txBody>
          <a:bodyPr anchor="b"/>
          <a:lstStyle>
            <a:lvl1pPr>
              <a:defRPr sz="3200"/>
            </a:lvl1pPr>
          </a:lstStyle>
          <a:p>
            <a:r>
              <a:rPr lang="da-DK"/>
              <a:t>Klik for at redigere titeltypografien i masteren</a:t>
            </a:r>
          </a:p>
        </p:txBody>
      </p:sp>
      <p:sp>
        <p:nvSpPr>
          <p:cNvPr id="3" name="Pladsholder til indhold 2">
            <a:extLst>
              <a:ext uri="{FF2B5EF4-FFF2-40B4-BE49-F238E27FC236}">
                <a16:creationId xmlns:a16="http://schemas.microsoft.com/office/drawing/2014/main" id="{F34B1E35-15A5-D1A8-9915-79FF9E957E7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tekst 3">
            <a:extLst>
              <a:ext uri="{FF2B5EF4-FFF2-40B4-BE49-F238E27FC236}">
                <a16:creationId xmlns:a16="http://schemas.microsoft.com/office/drawing/2014/main" id="{03708364-1629-8BE2-9131-2296E7F92F6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a-DK"/>
              <a:t>Klik for at redigere teksttypografierne i masteren</a:t>
            </a:r>
          </a:p>
        </p:txBody>
      </p:sp>
      <p:sp>
        <p:nvSpPr>
          <p:cNvPr id="5" name="Pladsholder til dato 4">
            <a:extLst>
              <a:ext uri="{FF2B5EF4-FFF2-40B4-BE49-F238E27FC236}">
                <a16:creationId xmlns:a16="http://schemas.microsoft.com/office/drawing/2014/main" id="{F0F0E972-E4ED-4D7E-6916-4A52CDFABFB5}"/>
              </a:ext>
            </a:extLst>
          </p:cNvPr>
          <p:cNvSpPr>
            <a:spLocks noGrp="1"/>
          </p:cNvSpPr>
          <p:nvPr>
            <p:ph type="dt" sz="half" idx="10"/>
          </p:nvPr>
        </p:nvSpPr>
        <p:spPr/>
        <p:txBody>
          <a:bodyPr/>
          <a:lstStyle/>
          <a:p>
            <a:fld id="{3021F513-682D-45E8-BD54-5774B496C201}" type="datetimeFigureOut">
              <a:rPr lang="da-DK" smtClean="0"/>
              <a:t>24-11-2025</a:t>
            </a:fld>
            <a:endParaRPr lang="da-DK"/>
          </a:p>
        </p:txBody>
      </p:sp>
      <p:sp>
        <p:nvSpPr>
          <p:cNvPr id="6" name="Pladsholder til sidefod 5">
            <a:extLst>
              <a:ext uri="{FF2B5EF4-FFF2-40B4-BE49-F238E27FC236}">
                <a16:creationId xmlns:a16="http://schemas.microsoft.com/office/drawing/2014/main" id="{539773AC-6866-0038-DD0B-35DAF0B97B79}"/>
              </a:ext>
            </a:extLst>
          </p:cNvPr>
          <p:cNvSpPr>
            <a:spLocks noGrp="1"/>
          </p:cNvSpPr>
          <p:nvPr>
            <p:ph type="ftr" sz="quarter" idx="11"/>
          </p:nvPr>
        </p:nvSpPr>
        <p:spPr/>
        <p:txBody>
          <a:bodyPr/>
          <a:lstStyle/>
          <a:p>
            <a:endParaRPr lang="da-DK"/>
          </a:p>
        </p:txBody>
      </p:sp>
      <p:sp>
        <p:nvSpPr>
          <p:cNvPr id="7" name="Pladsholder til slidenummer 6">
            <a:extLst>
              <a:ext uri="{FF2B5EF4-FFF2-40B4-BE49-F238E27FC236}">
                <a16:creationId xmlns:a16="http://schemas.microsoft.com/office/drawing/2014/main" id="{D1E38DD5-BA3B-B4F6-53CD-65BED1517763}"/>
              </a:ext>
            </a:extLst>
          </p:cNvPr>
          <p:cNvSpPr>
            <a:spLocks noGrp="1"/>
          </p:cNvSpPr>
          <p:nvPr>
            <p:ph type="sldNum" sz="quarter" idx="12"/>
          </p:nvPr>
        </p:nvSpPr>
        <p:spPr/>
        <p:txBody>
          <a:bodyPr/>
          <a:lstStyle/>
          <a:p>
            <a:fld id="{D0B1C2C8-30E2-440D-88E0-B6B769AA665D}" type="slidenum">
              <a:rPr lang="da-DK" smtClean="0"/>
              <a:t>‹nr.›</a:t>
            </a:fld>
            <a:endParaRPr lang="da-DK"/>
          </a:p>
        </p:txBody>
      </p:sp>
    </p:spTree>
    <p:extLst>
      <p:ext uri="{BB962C8B-B14F-4D97-AF65-F5344CB8AC3E}">
        <p14:creationId xmlns:p14="http://schemas.microsoft.com/office/powerpoint/2010/main" val="346887942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lede med billedteks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B2FC419-A11D-1EA3-8066-D2E5C384F0F6}"/>
              </a:ext>
            </a:extLst>
          </p:cNvPr>
          <p:cNvSpPr>
            <a:spLocks noGrp="1"/>
          </p:cNvSpPr>
          <p:nvPr>
            <p:ph type="title"/>
          </p:nvPr>
        </p:nvSpPr>
        <p:spPr>
          <a:xfrm>
            <a:off x="839788" y="457200"/>
            <a:ext cx="3932237" cy="1600200"/>
          </a:xfrm>
        </p:spPr>
        <p:txBody>
          <a:bodyPr anchor="b"/>
          <a:lstStyle>
            <a:lvl1pPr>
              <a:defRPr sz="3200"/>
            </a:lvl1pPr>
          </a:lstStyle>
          <a:p>
            <a:r>
              <a:rPr lang="da-DK"/>
              <a:t>Klik for at redigere titeltypografien i masteren</a:t>
            </a:r>
          </a:p>
        </p:txBody>
      </p:sp>
      <p:sp>
        <p:nvSpPr>
          <p:cNvPr id="3" name="Pladsholder til billede 2">
            <a:extLst>
              <a:ext uri="{FF2B5EF4-FFF2-40B4-BE49-F238E27FC236}">
                <a16:creationId xmlns:a16="http://schemas.microsoft.com/office/drawing/2014/main" id="{317CEAA5-3AFB-50F5-2BEE-26FFCC15C330}"/>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da-DK"/>
          </a:p>
        </p:txBody>
      </p:sp>
      <p:sp>
        <p:nvSpPr>
          <p:cNvPr id="4" name="Pladsholder til tekst 3">
            <a:extLst>
              <a:ext uri="{FF2B5EF4-FFF2-40B4-BE49-F238E27FC236}">
                <a16:creationId xmlns:a16="http://schemas.microsoft.com/office/drawing/2014/main" id="{0A205305-1826-290E-FE5C-AE4EB3DED76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a-DK"/>
              <a:t>Klik for at redigere teksttypografierne i masteren</a:t>
            </a:r>
          </a:p>
        </p:txBody>
      </p:sp>
      <p:sp>
        <p:nvSpPr>
          <p:cNvPr id="5" name="Pladsholder til dato 4">
            <a:extLst>
              <a:ext uri="{FF2B5EF4-FFF2-40B4-BE49-F238E27FC236}">
                <a16:creationId xmlns:a16="http://schemas.microsoft.com/office/drawing/2014/main" id="{4B23DB87-71FE-7D1C-0AE1-1F8E86229117}"/>
              </a:ext>
            </a:extLst>
          </p:cNvPr>
          <p:cNvSpPr>
            <a:spLocks noGrp="1"/>
          </p:cNvSpPr>
          <p:nvPr>
            <p:ph type="dt" sz="half" idx="10"/>
          </p:nvPr>
        </p:nvSpPr>
        <p:spPr/>
        <p:txBody>
          <a:bodyPr/>
          <a:lstStyle/>
          <a:p>
            <a:fld id="{3021F513-682D-45E8-BD54-5774B496C201}" type="datetimeFigureOut">
              <a:rPr lang="da-DK" smtClean="0"/>
              <a:t>24-11-2025</a:t>
            </a:fld>
            <a:endParaRPr lang="da-DK"/>
          </a:p>
        </p:txBody>
      </p:sp>
      <p:sp>
        <p:nvSpPr>
          <p:cNvPr id="6" name="Pladsholder til sidefod 5">
            <a:extLst>
              <a:ext uri="{FF2B5EF4-FFF2-40B4-BE49-F238E27FC236}">
                <a16:creationId xmlns:a16="http://schemas.microsoft.com/office/drawing/2014/main" id="{DC178EC0-BC7D-0D96-A0C6-C8C95D1BDCF6}"/>
              </a:ext>
            </a:extLst>
          </p:cNvPr>
          <p:cNvSpPr>
            <a:spLocks noGrp="1"/>
          </p:cNvSpPr>
          <p:nvPr>
            <p:ph type="ftr" sz="quarter" idx="11"/>
          </p:nvPr>
        </p:nvSpPr>
        <p:spPr/>
        <p:txBody>
          <a:bodyPr/>
          <a:lstStyle/>
          <a:p>
            <a:endParaRPr lang="da-DK"/>
          </a:p>
        </p:txBody>
      </p:sp>
      <p:sp>
        <p:nvSpPr>
          <p:cNvPr id="7" name="Pladsholder til slidenummer 6">
            <a:extLst>
              <a:ext uri="{FF2B5EF4-FFF2-40B4-BE49-F238E27FC236}">
                <a16:creationId xmlns:a16="http://schemas.microsoft.com/office/drawing/2014/main" id="{2B36CF98-DE9F-93E9-BADF-D3FD3A55A789}"/>
              </a:ext>
            </a:extLst>
          </p:cNvPr>
          <p:cNvSpPr>
            <a:spLocks noGrp="1"/>
          </p:cNvSpPr>
          <p:nvPr>
            <p:ph type="sldNum" sz="quarter" idx="12"/>
          </p:nvPr>
        </p:nvSpPr>
        <p:spPr/>
        <p:txBody>
          <a:bodyPr/>
          <a:lstStyle/>
          <a:p>
            <a:fld id="{D0B1C2C8-30E2-440D-88E0-B6B769AA665D}" type="slidenum">
              <a:rPr lang="da-DK" smtClean="0"/>
              <a:t>‹nr.›</a:t>
            </a:fld>
            <a:endParaRPr lang="da-DK"/>
          </a:p>
        </p:txBody>
      </p:sp>
    </p:spTree>
    <p:extLst>
      <p:ext uri="{BB962C8B-B14F-4D97-AF65-F5344CB8AC3E}">
        <p14:creationId xmlns:p14="http://schemas.microsoft.com/office/powerpoint/2010/main" val="80528772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og lodret teks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EC3EA56-8C71-1FD0-48DF-BB20A26F17D4}"/>
              </a:ext>
            </a:extLst>
          </p:cNvPr>
          <p:cNvSpPr>
            <a:spLocks noGrp="1"/>
          </p:cNvSpPr>
          <p:nvPr>
            <p:ph type="title"/>
          </p:nvPr>
        </p:nvSpPr>
        <p:spPr/>
        <p:txBody>
          <a:bodyPr/>
          <a:lstStyle/>
          <a:p>
            <a:r>
              <a:rPr lang="da-DK"/>
              <a:t>Klik for at redigere titeltypografien i masteren</a:t>
            </a:r>
          </a:p>
        </p:txBody>
      </p:sp>
      <p:sp>
        <p:nvSpPr>
          <p:cNvPr id="3" name="Pladsholder til lodret titel 2">
            <a:extLst>
              <a:ext uri="{FF2B5EF4-FFF2-40B4-BE49-F238E27FC236}">
                <a16:creationId xmlns:a16="http://schemas.microsoft.com/office/drawing/2014/main" id="{C4EBD88D-A672-D4B9-619F-F61285A0337A}"/>
              </a:ext>
            </a:extLst>
          </p:cNvPr>
          <p:cNvSpPr>
            <a:spLocks noGrp="1"/>
          </p:cNvSpPr>
          <p:nvPr>
            <p:ph type="body" orient="vert" idx="1"/>
          </p:nvPr>
        </p:nvSpPr>
        <p:spPr/>
        <p:txBody>
          <a:bodyPr vert="eaVert"/>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dato 3">
            <a:extLst>
              <a:ext uri="{FF2B5EF4-FFF2-40B4-BE49-F238E27FC236}">
                <a16:creationId xmlns:a16="http://schemas.microsoft.com/office/drawing/2014/main" id="{4C03F0CA-22A5-6734-45EE-4A825CE2869B}"/>
              </a:ext>
            </a:extLst>
          </p:cNvPr>
          <p:cNvSpPr>
            <a:spLocks noGrp="1"/>
          </p:cNvSpPr>
          <p:nvPr>
            <p:ph type="dt" sz="half" idx="10"/>
          </p:nvPr>
        </p:nvSpPr>
        <p:spPr/>
        <p:txBody>
          <a:bodyPr/>
          <a:lstStyle/>
          <a:p>
            <a:fld id="{3021F513-682D-45E8-BD54-5774B496C201}" type="datetimeFigureOut">
              <a:rPr lang="da-DK" smtClean="0"/>
              <a:t>24-11-2025</a:t>
            </a:fld>
            <a:endParaRPr lang="da-DK"/>
          </a:p>
        </p:txBody>
      </p:sp>
      <p:sp>
        <p:nvSpPr>
          <p:cNvPr id="5" name="Pladsholder til sidefod 4">
            <a:extLst>
              <a:ext uri="{FF2B5EF4-FFF2-40B4-BE49-F238E27FC236}">
                <a16:creationId xmlns:a16="http://schemas.microsoft.com/office/drawing/2014/main" id="{A19EF78D-66C4-9003-6B69-4D81E0374C29}"/>
              </a:ext>
            </a:extLst>
          </p:cNvPr>
          <p:cNvSpPr>
            <a:spLocks noGrp="1"/>
          </p:cNvSpPr>
          <p:nvPr>
            <p:ph type="ftr" sz="quarter" idx="11"/>
          </p:nvPr>
        </p:nvSpPr>
        <p:spPr/>
        <p:txBody>
          <a:bodyPr/>
          <a:lstStyle/>
          <a:p>
            <a:endParaRPr lang="da-DK"/>
          </a:p>
        </p:txBody>
      </p:sp>
      <p:sp>
        <p:nvSpPr>
          <p:cNvPr id="6" name="Pladsholder til slidenummer 5">
            <a:extLst>
              <a:ext uri="{FF2B5EF4-FFF2-40B4-BE49-F238E27FC236}">
                <a16:creationId xmlns:a16="http://schemas.microsoft.com/office/drawing/2014/main" id="{6BE40088-A38E-082A-7F9D-DE8631589402}"/>
              </a:ext>
            </a:extLst>
          </p:cNvPr>
          <p:cNvSpPr>
            <a:spLocks noGrp="1"/>
          </p:cNvSpPr>
          <p:nvPr>
            <p:ph type="sldNum" sz="quarter" idx="12"/>
          </p:nvPr>
        </p:nvSpPr>
        <p:spPr/>
        <p:txBody>
          <a:bodyPr/>
          <a:lstStyle/>
          <a:p>
            <a:fld id="{D0B1C2C8-30E2-440D-88E0-B6B769AA665D}" type="slidenum">
              <a:rPr lang="da-DK" smtClean="0"/>
              <a:t>‹nr.›</a:t>
            </a:fld>
            <a:endParaRPr lang="da-DK"/>
          </a:p>
        </p:txBody>
      </p:sp>
    </p:spTree>
    <p:extLst>
      <p:ext uri="{BB962C8B-B14F-4D97-AF65-F5344CB8AC3E}">
        <p14:creationId xmlns:p14="http://schemas.microsoft.com/office/powerpoint/2010/main" val="81407190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ret titel og tekst">
    <p:spTree>
      <p:nvGrpSpPr>
        <p:cNvPr id="1" name=""/>
        <p:cNvGrpSpPr/>
        <p:nvPr/>
      </p:nvGrpSpPr>
      <p:grpSpPr>
        <a:xfrm>
          <a:off x="0" y="0"/>
          <a:ext cx="0" cy="0"/>
          <a:chOff x="0" y="0"/>
          <a:chExt cx="0" cy="0"/>
        </a:xfrm>
      </p:grpSpPr>
      <p:sp>
        <p:nvSpPr>
          <p:cNvPr id="2" name="Lodret titel 1">
            <a:extLst>
              <a:ext uri="{FF2B5EF4-FFF2-40B4-BE49-F238E27FC236}">
                <a16:creationId xmlns:a16="http://schemas.microsoft.com/office/drawing/2014/main" id="{39DADAFB-BB2A-BA95-8B25-783BD90ABE99}"/>
              </a:ext>
            </a:extLst>
          </p:cNvPr>
          <p:cNvSpPr>
            <a:spLocks noGrp="1"/>
          </p:cNvSpPr>
          <p:nvPr>
            <p:ph type="title" orient="vert"/>
          </p:nvPr>
        </p:nvSpPr>
        <p:spPr>
          <a:xfrm>
            <a:off x="8724900" y="365125"/>
            <a:ext cx="2628900" cy="5811838"/>
          </a:xfrm>
        </p:spPr>
        <p:txBody>
          <a:bodyPr vert="eaVert"/>
          <a:lstStyle/>
          <a:p>
            <a:r>
              <a:rPr lang="da-DK"/>
              <a:t>Klik for at redigere titeltypografien i masteren</a:t>
            </a:r>
          </a:p>
        </p:txBody>
      </p:sp>
      <p:sp>
        <p:nvSpPr>
          <p:cNvPr id="3" name="Pladsholder til lodret titel 2">
            <a:extLst>
              <a:ext uri="{FF2B5EF4-FFF2-40B4-BE49-F238E27FC236}">
                <a16:creationId xmlns:a16="http://schemas.microsoft.com/office/drawing/2014/main" id="{D4960C95-D262-29C5-E023-2E93766D2F06}"/>
              </a:ext>
            </a:extLst>
          </p:cNvPr>
          <p:cNvSpPr>
            <a:spLocks noGrp="1"/>
          </p:cNvSpPr>
          <p:nvPr>
            <p:ph type="body" orient="vert" idx="1"/>
          </p:nvPr>
        </p:nvSpPr>
        <p:spPr>
          <a:xfrm>
            <a:off x="838200" y="365125"/>
            <a:ext cx="7734300" cy="5811838"/>
          </a:xfrm>
        </p:spPr>
        <p:txBody>
          <a:bodyPr vert="eaVert"/>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dato 3">
            <a:extLst>
              <a:ext uri="{FF2B5EF4-FFF2-40B4-BE49-F238E27FC236}">
                <a16:creationId xmlns:a16="http://schemas.microsoft.com/office/drawing/2014/main" id="{6EDCAB8E-20DC-8376-4C69-AE9E632E77D0}"/>
              </a:ext>
            </a:extLst>
          </p:cNvPr>
          <p:cNvSpPr>
            <a:spLocks noGrp="1"/>
          </p:cNvSpPr>
          <p:nvPr>
            <p:ph type="dt" sz="half" idx="10"/>
          </p:nvPr>
        </p:nvSpPr>
        <p:spPr/>
        <p:txBody>
          <a:bodyPr/>
          <a:lstStyle/>
          <a:p>
            <a:fld id="{3021F513-682D-45E8-BD54-5774B496C201}" type="datetimeFigureOut">
              <a:rPr lang="da-DK" smtClean="0"/>
              <a:t>24-11-2025</a:t>
            </a:fld>
            <a:endParaRPr lang="da-DK"/>
          </a:p>
        </p:txBody>
      </p:sp>
      <p:sp>
        <p:nvSpPr>
          <p:cNvPr id="5" name="Pladsholder til sidefod 4">
            <a:extLst>
              <a:ext uri="{FF2B5EF4-FFF2-40B4-BE49-F238E27FC236}">
                <a16:creationId xmlns:a16="http://schemas.microsoft.com/office/drawing/2014/main" id="{1F172546-E63E-0DAE-F3E8-BF9F855B1D44}"/>
              </a:ext>
            </a:extLst>
          </p:cNvPr>
          <p:cNvSpPr>
            <a:spLocks noGrp="1"/>
          </p:cNvSpPr>
          <p:nvPr>
            <p:ph type="ftr" sz="quarter" idx="11"/>
          </p:nvPr>
        </p:nvSpPr>
        <p:spPr/>
        <p:txBody>
          <a:bodyPr/>
          <a:lstStyle/>
          <a:p>
            <a:endParaRPr lang="da-DK"/>
          </a:p>
        </p:txBody>
      </p:sp>
      <p:sp>
        <p:nvSpPr>
          <p:cNvPr id="6" name="Pladsholder til slidenummer 5">
            <a:extLst>
              <a:ext uri="{FF2B5EF4-FFF2-40B4-BE49-F238E27FC236}">
                <a16:creationId xmlns:a16="http://schemas.microsoft.com/office/drawing/2014/main" id="{04847DD9-6474-E28C-8EA4-0FA2256BB41F}"/>
              </a:ext>
            </a:extLst>
          </p:cNvPr>
          <p:cNvSpPr>
            <a:spLocks noGrp="1"/>
          </p:cNvSpPr>
          <p:nvPr>
            <p:ph type="sldNum" sz="quarter" idx="12"/>
          </p:nvPr>
        </p:nvSpPr>
        <p:spPr/>
        <p:txBody>
          <a:bodyPr/>
          <a:lstStyle/>
          <a:p>
            <a:fld id="{D0B1C2C8-30E2-440D-88E0-B6B769AA665D}" type="slidenum">
              <a:rPr lang="da-DK" smtClean="0"/>
              <a:t>‹nr.›</a:t>
            </a:fld>
            <a:endParaRPr lang="da-DK"/>
          </a:p>
        </p:txBody>
      </p:sp>
    </p:spTree>
    <p:extLst>
      <p:ext uri="{BB962C8B-B14F-4D97-AF65-F5344CB8AC3E}">
        <p14:creationId xmlns:p14="http://schemas.microsoft.com/office/powerpoint/2010/main" val="49642435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dsholder til titel 1">
            <a:extLst>
              <a:ext uri="{FF2B5EF4-FFF2-40B4-BE49-F238E27FC236}">
                <a16:creationId xmlns:a16="http://schemas.microsoft.com/office/drawing/2014/main" id="{E75AE907-1D58-CAEE-D2E1-2BA76F17E30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da-DK"/>
              <a:t>Klik for at redigere titeltypografien i masteren</a:t>
            </a:r>
          </a:p>
        </p:txBody>
      </p:sp>
      <p:sp>
        <p:nvSpPr>
          <p:cNvPr id="3" name="Pladsholder til tekst 2">
            <a:extLst>
              <a:ext uri="{FF2B5EF4-FFF2-40B4-BE49-F238E27FC236}">
                <a16:creationId xmlns:a16="http://schemas.microsoft.com/office/drawing/2014/main" id="{191BCE87-5256-581E-4F7E-3B99DEFBA7D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dato 3">
            <a:extLst>
              <a:ext uri="{FF2B5EF4-FFF2-40B4-BE49-F238E27FC236}">
                <a16:creationId xmlns:a16="http://schemas.microsoft.com/office/drawing/2014/main" id="{C72A318F-C139-D810-C52D-9C1A1D3F399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3021F513-682D-45E8-BD54-5774B496C201}" type="datetimeFigureOut">
              <a:rPr lang="da-DK" smtClean="0"/>
              <a:t>24-11-2025</a:t>
            </a:fld>
            <a:endParaRPr lang="da-DK"/>
          </a:p>
        </p:txBody>
      </p:sp>
      <p:sp>
        <p:nvSpPr>
          <p:cNvPr id="5" name="Pladsholder til sidefod 4">
            <a:extLst>
              <a:ext uri="{FF2B5EF4-FFF2-40B4-BE49-F238E27FC236}">
                <a16:creationId xmlns:a16="http://schemas.microsoft.com/office/drawing/2014/main" id="{183CA354-2B67-A210-4A05-60D70D8AF493}"/>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da-DK"/>
          </a:p>
        </p:txBody>
      </p:sp>
      <p:sp>
        <p:nvSpPr>
          <p:cNvPr id="6" name="Pladsholder til slidenummer 5">
            <a:extLst>
              <a:ext uri="{FF2B5EF4-FFF2-40B4-BE49-F238E27FC236}">
                <a16:creationId xmlns:a16="http://schemas.microsoft.com/office/drawing/2014/main" id="{18B2628A-5443-CF38-79B6-1B66EF889DA9}"/>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D0B1C2C8-30E2-440D-88E0-B6B769AA665D}" type="slidenum">
              <a:rPr lang="da-DK" smtClean="0"/>
              <a:t>‹nr.›</a:t>
            </a:fld>
            <a:endParaRPr lang="da-DK"/>
          </a:p>
        </p:txBody>
      </p:sp>
    </p:spTree>
    <p:extLst>
      <p:ext uri="{BB962C8B-B14F-4D97-AF65-F5344CB8AC3E}">
        <p14:creationId xmlns:p14="http://schemas.microsoft.com/office/powerpoint/2010/main" val="394651597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hyperlink" Target="https://videnskab.dk/teknologi/den-foerste-regnemaskine-kunne-kun-laegge-sammen/" TargetMode="Externa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hyperlink" Target="https://doi.org/10.1038/s41591-025-03900-7" TargetMode="Externa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340FE59-F08A-BDB1-5E23-0C3CB4AB452B}"/>
              </a:ext>
            </a:extLst>
          </p:cNvPr>
          <p:cNvSpPr>
            <a:spLocks noGrp="1"/>
          </p:cNvSpPr>
          <p:nvPr>
            <p:ph type="ctrTitle"/>
          </p:nvPr>
        </p:nvSpPr>
        <p:spPr/>
        <p:txBody>
          <a:bodyPr/>
          <a:lstStyle/>
          <a:p>
            <a:r>
              <a:rPr lang="da-DK" dirty="0"/>
              <a:t>AI</a:t>
            </a:r>
          </a:p>
        </p:txBody>
      </p:sp>
      <p:sp>
        <p:nvSpPr>
          <p:cNvPr id="3" name="Undertitel 2">
            <a:extLst>
              <a:ext uri="{FF2B5EF4-FFF2-40B4-BE49-F238E27FC236}">
                <a16:creationId xmlns:a16="http://schemas.microsoft.com/office/drawing/2014/main" id="{CE134962-96AB-B30D-8DB0-250990A635C9}"/>
              </a:ext>
            </a:extLst>
          </p:cNvPr>
          <p:cNvSpPr>
            <a:spLocks noGrp="1"/>
          </p:cNvSpPr>
          <p:nvPr>
            <p:ph type="subTitle" idx="1"/>
          </p:nvPr>
        </p:nvSpPr>
        <p:spPr/>
        <p:txBody>
          <a:bodyPr/>
          <a:lstStyle/>
          <a:p>
            <a:r>
              <a:rPr lang="da-DK" dirty="0"/>
              <a:t>Synsfaglige Netværksdage 2025</a:t>
            </a:r>
          </a:p>
        </p:txBody>
      </p:sp>
    </p:spTree>
    <p:extLst>
      <p:ext uri="{BB962C8B-B14F-4D97-AF65-F5344CB8AC3E}">
        <p14:creationId xmlns:p14="http://schemas.microsoft.com/office/powerpoint/2010/main" val="371883972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kstfelt 1">
            <a:extLst>
              <a:ext uri="{FF2B5EF4-FFF2-40B4-BE49-F238E27FC236}">
                <a16:creationId xmlns:a16="http://schemas.microsoft.com/office/drawing/2014/main" id="{BCFEC038-B86B-2959-3B4F-78E73A9C682E}"/>
              </a:ext>
            </a:extLst>
          </p:cNvPr>
          <p:cNvSpPr txBox="1"/>
          <p:nvPr/>
        </p:nvSpPr>
        <p:spPr>
          <a:xfrm>
            <a:off x="1825752" y="1380744"/>
            <a:ext cx="8540496" cy="3693319"/>
          </a:xfrm>
          <a:prstGeom prst="rect">
            <a:avLst/>
          </a:prstGeom>
          <a:noFill/>
        </p:spPr>
        <p:txBody>
          <a:bodyPr wrap="square" rtlCol="0">
            <a:spAutoFit/>
          </a:bodyPr>
          <a:lstStyle/>
          <a:p>
            <a:r>
              <a:rPr lang="da-DK" sz="2400" dirty="0">
                <a:effectLst/>
                <a:latin typeface="Aptos" panose="020B0004020202020204" pitchFamily="34" charset="0"/>
                <a:ea typeface="Aptos" panose="020B0004020202020204" pitchFamily="34" charset="0"/>
                <a:cs typeface="Aptos" panose="020B0004020202020204" pitchFamily="34" charset="0"/>
              </a:rPr>
              <a:t>Hvorfor AI? – for hvis skyld, skal vi overveje at bruge AI?</a:t>
            </a:r>
          </a:p>
          <a:p>
            <a:r>
              <a:rPr lang="da-DK" sz="2400" dirty="0">
                <a:effectLst/>
                <a:latin typeface="Aptos" panose="020B0004020202020204" pitchFamily="34" charset="0"/>
                <a:ea typeface="Aptos" panose="020B0004020202020204" pitchFamily="34" charset="0"/>
                <a:cs typeface="Aptos" panose="020B0004020202020204" pitchFamily="34" charset="0"/>
              </a:rPr>
              <a:t>På sporet skal vi dykke ned i det mere praktiske i forhold til AI, men også berører de dilemmaer som knytter sig til AI – etik – validitet - falske nyheder – </a:t>
            </a:r>
          </a:p>
          <a:p>
            <a:r>
              <a:rPr lang="da-DK" sz="2400" dirty="0">
                <a:effectLst/>
                <a:latin typeface="Aptos" panose="020B0004020202020204" pitchFamily="34" charset="0"/>
                <a:ea typeface="Aptos" panose="020B0004020202020204" pitchFamily="34" charset="0"/>
                <a:cs typeface="Aptos" panose="020B0004020202020204" pitchFamily="34" charset="0"/>
              </a:rPr>
              <a:t> </a:t>
            </a:r>
          </a:p>
          <a:p>
            <a:r>
              <a:rPr lang="da-DK" sz="2400" dirty="0">
                <a:effectLst/>
                <a:latin typeface="Aptos" panose="020B0004020202020204" pitchFamily="34" charset="0"/>
                <a:ea typeface="Aptos" panose="020B0004020202020204" pitchFamily="34" charset="0"/>
                <a:cs typeface="Aptos" panose="020B0004020202020204" pitchFamily="34" charset="0"/>
              </a:rPr>
              <a:t>Mister eller styrker vi kreativiteten? Ved at anvende AI </a:t>
            </a:r>
          </a:p>
          <a:p>
            <a:r>
              <a:rPr lang="da-DK" sz="2400" dirty="0">
                <a:effectLst/>
                <a:latin typeface="Aptos" panose="020B0004020202020204" pitchFamily="34" charset="0"/>
                <a:ea typeface="Aptos" panose="020B0004020202020204" pitchFamily="34" charset="0"/>
                <a:cs typeface="Aptos" panose="020B0004020202020204" pitchFamily="34" charset="0"/>
              </a:rPr>
              <a:t> </a:t>
            </a:r>
          </a:p>
          <a:p>
            <a:r>
              <a:rPr lang="da-DK" sz="2400" dirty="0">
                <a:effectLst/>
                <a:latin typeface="Aptos" panose="020B0004020202020204" pitchFamily="34" charset="0"/>
                <a:ea typeface="Aptos" panose="020B0004020202020204" pitchFamily="34" charset="0"/>
                <a:cs typeface="Aptos" panose="020B0004020202020204" pitchFamily="34" charset="0"/>
              </a:rPr>
              <a:t>Hvilke konkrete opgaver eller løsninger tager vi med os fra dette spor?</a:t>
            </a:r>
          </a:p>
          <a:p>
            <a:endParaRPr lang="da-DK" dirty="0"/>
          </a:p>
        </p:txBody>
      </p:sp>
    </p:spTree>
    <p:extLst>
      <p:ext uri="{BB962C8B-B14F-4D97-AF65-F5344CB8AC3E}">
        <p14:creationId xmlns:p14="http://schemas.microsoft.com/office/powerpoint/2010/main" val="312732663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kstfelt 1">
            <a:extLst>
              <a:ext uri="{FF2B5EF4-FFF2-40B4-BE49-F238E27FC236}">
                <a16:creationId xmlns:a16="http://schemas.microsoft.com/office/drawing/2014/main" id="{9866B3B8-1BA8-E321-9946-34A7811E7941}"/>
              </a:ext>
            </a:extLst>
          </p:cNvPr>
          <p:cNvSpPr txBox="1"/>
          <p:nvPr/>
        </p:nvSpPr>
        <p:spPr>
          <a:xfrm>
            <a:off x="1758462" y="1708220"/>
            <a:ext cx="4551903" cy="646331"/>
          </a:xfrm>
          <a:prstGeom prst="rect">
            <a:avLst/>
          </a:prstGeom>
          <a:noFill/>
        </p:spPr>
        <p:txBody>
          <a:bodyPr wrap="square" rtlCol="0">
            <a:spAutoFit/>
          </a:bodyPr>
          <a:lstStyle/>
          <a:p>
            <a:r>
              <a:rPr lang="da-DK" sz="3600" dirty="0"/>
              <a:t>Foranderligt indhold</a:t>
            </a:r>
          </a:p>
        </p:txBody>
      </p:sp>
      <p:sp>
        <p:nvSpPr>
          <p:cNvPr id="3" name="Tekstfelt 2">
            <a:extLst>
              <a:ext uri="{FF2B5EF4-FFF2-40B4-BE49-F238E27FC236}">
                <a16:creationId xmlns:a16="http://schemas.microsoft.com/office/drawing/2014/main" id="{9A802694-4777-0E39-7EA6-BE4DD894E97B}"/>
              </a:ext>
            </a:extLst>
          </p:cNvPr>
          <p:cNvSpPr txBox="1"/>
          <p:nvPr/>
        </p:nvSpPr>
        <p:spPr>
          <a:xfrm>
            <a:off x="2551176" y="2523744"/>
            <a:ext cx="8074152" cy="2031325"/>
          </a:xfrm>
          <a:prstGeom prst="rect">
            <a:avLst/>
          </a:prstGeom>
          <a:noFill/>
        </p:spPr>
        <p:txBody>
          <a:bodyPr wrap="square" rtlCol="0">
            <a:spAutoFit/>
          </a:bodyPr>
          <a:lstStyle/>
          <a:p>
            <a:r>
              <a:rPr lang="da-DK" sz="1800" dirty="0">
                <a:solidFill>
                  <a:srgbClr val="333333"/>
                </a:solidFill>
                <a:effectLst/>
                <a:latin typeface="Arial" panose="020B0604020202020204" pitchFamily="34" charset="0"/>
                <a:ea typeface="Calibri" panose="020F0502020204030204" pitchFamily="34" charset="0"/>
                <a:cs typeface="Times New Roman" panose="02020603050405020304" pitchFamily="18" charset="0"/>
              </a:rPr>
              <a:t>”Menneskeheden befinder sig med al tydelighed i en god gammeldags kattepine, og det er ikke helt det samme som tidligere generationers bekymring for trykpressen, dampmaskinen eller farvefjernsynet, der, som alle ved, giver akut firkantede øjne. Den kunstige intelligens er simpelthen en anden form for teknologi. Den vokser med en ikke før set hastighed, og den går allerede veje, vi ikke har forudset eller kan gennemskue.” (Vejlø, s. 230)</a:t>
            </a:r>
          </a:p>
          <a:p>
            <a:endParaRPr lang="da-DK" dirty="0"/>
          </a:p>
        </p:txBody>
      </p:sp>
    </p:spTree>
    <p:extLst>
      <p:ext uri="{BB962C8B-B14F-4D97-AF65-F5344CB8AC3E}">
        <p14:creationId xmlns:p14="http://schemas.microsoft.com/office/powerpoint/2010/main" val="116089872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kstfelt 1">
            <a:extLst>
              <a:ext uri="{FF2B5EF4-FFF2-40B4-BE49-F238E27FC236}">
                <a16:creationId xmlns:a16="http://schemas.microsoft.com/office/drawing/2014/main" id="{6031BC9E-AF37-FF60-6D23-DFCADB5A0762}"/>
              </a:ext>
            </a:extLst>
          </p:cNvPr>
          <p:cNvSpPr txBox="1"/>
          <p:nvPr/>
        </p:nvSpPr>
        <p:spPr>
          <a:xfrm>
            <a:off x="3803904" y="2639723"/>
            <a:ext cx="7004304" cy="646331"/>
          </a:xfrm>
          <a:prstGeom prst="rect">
            <a:avLst/>
          </a:prstGeom>
          <a:noFill/>
        </p:spPr>
        <p:txBody>
          <a:bodyPr wrap="square" rtlCol="0">
            <a:spAutoFit/>
          </a:bodyPr>
          <a:lstStyle/>
          <a:p>
            <a:r>
              <a:rPr lang="da-DK" sz="3600" dirty="0"/>
              <a:t>AI – nyt eller gammelt?</a:t>
            </a:r>
          </a:p>
        </p:txBody>
      </p:sp>
    </p:spTree>
    <p:extLst>
      <p:ext uri="{BB962C8B-B14F-4D97-AF65-F5344CB8AC3E}">
        <p14:creationId xmlns:p14="http://schemas.microsoft.com/office/powerpoint/2010/main" val="61819276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kstfelt 1">
            <a:extLst>
              <a:ext uri="{FF2B5EF4-FFF2-40B4-BE49-F238E27FC236}">
                <a16:creationId xmlns:a16="http://schemas.microsoft.com/office/drawing/2014/main" id="{97EBD59E-9EB3-37D7-C965-F38B39B5CFC8}"/>
              </a:ext>
            </a:extLst>
          </p:cNvPr>
          <p:cNvSpPr txBox="1"/>
          <p:nvPr/>
        </p:nvSpPr>
        <p:spPr>
          <a:xfrm>
            <a:off x="1477108" y="1959429"/>
            <a:ext cx="7173116" cy="646331"/>
          </a:xfrm>
          <a:prstGeom prst="rect">
            <a:avLst/>
          </a:prstGeom>
          <a:noFill/>
        </p:spPr>
        <p:txBody>
          <a:bodyPr wrap="square" rtlCol="0">
            <a:spAutoFit/>
          </a:bodyPr>
          <a:lstStyle/>
          <a:p>
            <a:r>
              <a:rPr lang="da-DK" sz="3600" dirty="0"/>
              <a:t>AI - Gammel og velkendt teknologi</a:t>
            </a:r>
          </a:p>
        </p:txBody>
      </p:sp>
      <p:sp>
        <p:nvSpPr>
          <p:cNvPr id="4" name="Tekstfelt 3">
            <a:extLst>
              <a:ext uri="{FF2B5EF4-FFF2-40B4-BE49-F238E27FC236}">
                <a16:creationId xmlns:a16="http://schemas.microsoft.com/office/drawing/2014/main" id="{D7DA9E4E-0205-2A36-82F0-DE50EE7345A2}"/>
              </a:ext>
            </a:extLst>
          </p:cNvPr>
          <p:cNvSpPr txBox="1"/>
          <p:nvPr/>
        </p:nvSpPr>
        <p:spPr>
          <a:xfrm>
            <a:off x="1477108" y="2776021"/>
            <a:ext cx="9110472" cy="2031325"/>
          </a:xfrm>
          <a:prstGeom prst="rect">
            <a:avLst/>
          </a:prstGeom>
          <a:noFill/>
        </p:spPr>
        <p:txBody>
          <a:bodyPr wrap="square" rtlCol="0">
            <a:spAutoFit/>
          </a:bodyPr>
          <a:lstStyle/>
          <a:p>
            <a:r>
              <a:rPr lang="da-DK" sz="18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”Kunstig intelligens er på nuværende tidspunkt et smart navn til en gruppe programmeringsteknologier, som er velegnet til visse opgaver, vi er vant til løses af os mennesker med vores naturlige intelligens. </a:t>
            </a:r>
            <a:r>
              <a:rPr lang="da-DK" sz="1800" u="sng" dirty="0">
                <a:solidFill>
                  <a:srgbClr val="0000FF"/>
                </a:solidFill>
                <a:effectLst/>
                <a:latin typeface="Arial" panose="020B0604020202020204" pitchFamily="34" charset="0"/>
                <a:ea typeface="Times New Roman" panose="02020603050405020304" pitchFamily="18" charset="0"/>
                <a:cs typeface="Arial" panose="020B0604020202020204" pitchFamily="34" charset="0"/>
                <a:hlinkClick r:id="rId2"/>
              </a:rPr>
              <a:t>På samme måde som Blaise </a:t>
            </a:r>
            <a:r>
              <a:rPr lang="da-DK" sz="1800" u="sng" dirty="0" err="1">
                <a:solidFill>
                  <a:srgbClr val="0000FF"/>
                </a:solidFill>
                <a:effectLst/>
                <a:latin typeface="Arial" panose="020B0604020202020204" pitchFamily="34" charset="0"/>
                <a:ea typeface="Times New Roman" panose="02020603050405020304" pitchFamily="18" charset="0"/>
                <a:cs typeface="Arial" panose="020B0604020202020204" pitchFamily="34" charset="0"/>
                <a:hlinkClick r:id="rId2"/>
              </a:rPr>
              <a:t>Pascal’s</a:t>
            </a:r>
            <a:r>
              <a:rPr lang="da-DK" sz="1800" u="sng" dirty="0">
                <a:solidFill>
                  <a:srgbClr val="0000FF"/>
                </a:solidFill>
                <a:effectLst/>
                <a:latin typeface="Arial" panose="020B0604020202020204" pitchFamily="34" charset="0"/>
                <a:ea typeface="Times New Roman" panose="02020603050405020304" pitchFamily="18" charset="0"/>
                <a:cs typeface="Arial" panose="020B0604020202020204" pitchFamily="34" charset="0"/>
                <a:hlinkClick r:id="rId2"/>
              </a:rPr>
              <a:t> mekaniske regnemaskine, </a:t>
            </a:r>
            <a:r>
              <a:rPr lang="da-DK" sz="1800" u="sng" dirty="0" err="1">
                <a:solidFill>
                  <a:srgbClr val="0000FF"/>
                </a:solidFill>
                <a:effectLst/>
                <a:latin typeface="Arial" panose="020B0604020202020204" pitchFamily="34" charset="0"/>
                <a:ea typeface="Times New Roman" panose="02020603050405020304" pitchFamily="18" charset="0"/>
                <a:cs typeface="Arial" panose="020B0604020202020204" pitchFamily="34" charset="0"/>
                <a:hlinkClick r:id="rId2"/>
              </a:rPr>
              <a:t>Pascalinen</a:t>
            </a:r>
            <a:r>
              <a:rPr lang="da-DK" sz="1800" u="sng" dirty="0">
                <a:solidFill>
                  <a:srgbClr val="0000FF"/>
                </a:solidFill>
                <a:effectLst/>
                <a:latin typeface="Arial" panose="020B0604020202020204" pitchFamily="34" charset="0"/>
                <a:ea typeface="Times New Roman" panose="02020603050405020304" pitchFamily="18" charset="0"/>
                <a:cs typeface="Arial" panose="020B0604020202020204" pitchFamily="34" charset="0"/>
                <a:hlinkClick r:id="rId2"/>
              </a:rPr>
              <a:t>, var sin tids AI i 1642</a:t>
            </a:r>
            <a:r>
              <a:rPr lang="da-DK" sz="18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 Der er nul intelligens her, det handler om rent mekanistiske algoritmer, uanset om det er AI eller </a:t>
            </a:r>
            <a:r>
              <a:rPr lang="da-DK" sz="1800" dirty="0" err="1">
                <a:solidFill>
                  <a:srgbClr val="000000"/>
                </a:solidFill>
                <a:effectLst/>
                <a:latin typeface="Arial" panose="020B0604020202020204" pitchFamily="34" charset="0"/>
                <a:ea typeface="Times New Roman" panose="02020603050405020304" pitchFamily="18" charset="0"/>
                <a:cs typeface="Arial" panose="020B0604020202020204" pitchFamily="34" charset="0"/>
              </a:rPr>
              <a:t>Pascalinen</a:t>
            </a:r>
            <a:r>
              <a:rPr lang="da-DK" sz="18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a:t>
            </a:r>
            <a:r>
              <a:rPr lang="da-DK" dirty="0">
                <a:latin typeface="Arial" panose="020B0604020202020204" pitchFamily="34" charset="0"/>
                <a:ea typeface="Times New Roman" panose="02020603050405020304" pitchFamily="18" charset="0"/>
                <a:cs typeface="Arial" panose="020B0604020202020204" pitchFamily="34" charset="0"/>
              </a:rPr>
              <a:t> </a:t>
            </a:r>
            <a:r>
              <a:rPr lang="da-DK" sz="18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a:t>
            </a:r>
            <a:r>
              <a:rPr lang="da-DK" sz="1800" dirty="0">
                <a:solidFill>
                  <a:srgbClr val="333333"/>
                </a:solidFill>
                <a:effectLst/>
                <a:latin typeface="Arial" panose="020B0604020202020204" pitchFamily="34" charset="0"/>
                <a:ea typeface="Calibri" panose="020F0502020204030204" pitchFamily="34" charset="0"/>
                <a:cs typeface="Arial" panose="020B0604020202020204" pitchFamily="34" charset="0"/>
              </a:rPr>
              <a:t>Henning Christiansen, </a:t>
            </a:r>
            <a:r>
              <a:rPr lang="da-DK" dirty="0">
                <a:solidFill>
                  <a:srgbClr val="333333"/>
                </a:solidFill>
                <a:latin typeface="Arial" panose="020B0604020202020204" pitchFamily="34" charset="0"/>
                <a:ea typeface="Calibri" panose="020F0502020204030204" pitchFamily="34" charset="0"/>
                <a:cs typeface="Arial" panose="020B0604020202020204" pitchFamily="34" charset="0"/>
              </a:rPr>
              <a:t>professor i datalogi på RUC, </a:t>
            </a:r>
            <a:r>
              <a:rPr lang="da-DK" sz="1800" dirty="0">
                <a:solidFill>
                  <a:srgbClr val="333333"/>
                </a:solidFill>
                <a:effectLst/>
                <a:latin typeface="Arial" panose="020B0604020202020204" pitchFamily="34" charset="0"/>
                <a:ea typeface="Calibri" panose="020F0502020204030204" pitchFamily="34" charset="0"/>
                <a:cs typeface="Arial" panose="020B0604020202020204" pitchFamily="34" charset="0"/>
              </a:rPr>
              <a:t>Videnskab.dk, 19.10.2023)</a:t>
            </a:r>
            <a:endParaRPr lang="da-DK" sz="1800" dirty="0">
              <a:effectLst/>
              <a:latin typeface="Arial" panose="020B0604020202020204" pitchFamily="34" charset="0"/>
              <a:ea typeface="Times New Roman" panose="02020603050405020304" pitchFamily="18" charset="0"/>
              <a:cs typeface="Arial" panose="020B0604020202020204" pitchFamily="34" charset="0"/>
            </a:endParaRPr>
          </a:p>
          <a:p>
            <a:endParaRPr lang="da-DK" dirty="0"/>
          </a:p>
        </p:txBody>
      </p:sp>
    </p:spTree>
    <p:extLst>
      <p:ext uri="{BB962C8B-B14F-4D97-AF65-F5344CB8AC3E}">
        <p14:creationId xmlns:p14="http://schemas.microsoft.com/office/powerpoint/2010/main" val="208480833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kstfelt 1">
            <a:extLst>
              <a:ext uri="{FF2B5EF4-FFF2-40B4-BE49-F238E27FC236}">
                <a16:creationId xmlns:a16="http://schemas.microsoft.com/office/drawing/2014/main" id="{2F8DF985-F6E7-0B8E-CDB8-C482A126300B}"/>
              </a:ext>
            </a:extLst>
          </p:cNvPr>
          <p:cNvSpPr txBox="1"/>
          <p:nvPr/>
        </p:nvSpPr>
        <p:spPr>
          <a:xfrm>
            <a:off x="1679448" y="1069848"/>
            <a:ext cx="8833104" cy="4524315"/>
          </a:xfrm>
          <a:prstGeom prst="rect">
            <a:avLst/>
          </a:prstGeom>
          <a:noFill/>
        </p:spPr>
        <p:txBody>
          <a:bodyPr wrap="square" rtlCol="0">
            <a:spAutoFit/>
          </a:bodyPr>
          <a:lstStyle/>
          <a:p>
            <a:r>
              <a:rPr lang="da-DK" sz="18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”Den kunstige intelligens, vi ser lige nu, er et lille skridt i en teknologisk evolution, og problemstillingerne er grundlæggende de samme, som de altid har været.</a:t>
            </a:r>
            <a:endParaRPr lang="da-DK" sz="1800" dirty="0">
              <a:effectLst/>
              <a:latin typeface="Arial" panose="020B0604020202020204" pitchFamily="34" charset="0"/>
              <a:ea typeface="Times New Roman" panose="02020603050405020304" pitchFamily="18" charset="0"/>
              <a:cs typeface="Arial" panose="020B0604020202020204" pitchFamily="34" charset="0"/>
            </a:endParaRPr>
          </a:p>
          <a:p>
            <a:r>
              <a:rPr lang="da-DK" sz="18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Neurale netværk stødte jeg selv på i 1970’erne på mit datalogistudium, og i 80’erne blev ’små’ netværk hypet, da man fandt ud af, at de kunne bruges til noget. I starten af 00’erne og frem til i dag har de så fået en renæssance i form at såkaldt dybe netværk, som kan håndtere langt større datamængder.</a:t>
            </a:r>
            <a:endParaRPr lang="da-DK" sz="1800" dirty="0">
              <a:effectLst/>
              <a:latin typeface="Arial" panose="020B0604020202020204" pitchFamily="34" charset="0"/>
              <a:ea typeface="Times New Roman" panose="02020603050405020304" pitchFamily="18" charset="0"/>
              <a:cs typeface="Arial" panose="020B0604020202020204" pitchFamily="34" charset="0"/>
            </a:endParaRPr>
          </a:p>
          <a:p>
            <a:r>
              <a:rPr lang="da-DK" sz="18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Neurale netværk er en videreudvikling af maskinlæringsteknikker, som tog fart i 60’erne og 70’erne, eller i et større perspektiv god gammeldags statistik, som er flere hundrede år gammel og lever fint videre i computeralderen.</a:t>
            </a:r>
            <a:endParaRPr lang="da-DK" sz="1800" dirty="0">
              <a:effectLst/>
              <a:latin typeface="Arial" panose="020B0604020202020204" pitchFamily="34" charset="0"/>
              <a:ea typeface="Times New Roman" panose="02020603050405020304" pitchFamily="18" charset="0"/>
              <a:cs typeface="Arial" panose="020B0604020202020204" pitchFamily="34" charset="0"/>
            </a:endParaRPr>
          </a:p>
          <a:p>
            <a:r>
              <a:rPr lang="da-DK" sz="18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Der er intet kvalitativt nyt i </a:t>
            </a:r>
            <a:r>
              <a:rPr lang="da-DK" sz="1800" dirty="0" err="1">
                <a:solidFill>
                  <a:srgbClr val="000000"/>
                </a:solidFill>
                <a:effectLst/>
                <a:latin typeface="Arial" panose="020B0604020202020204" pitchFamily="34" charset="0"/>
                <a:ea typeface="Times New Roman" panose="02020603050405020304" pitchFamily="18" charset="0"/>
                <a:cs typeface="Arial" panose="020B0604020202020204" pitchFamily="34" charset="0"/>
              </a:rPr>
              <a:t>ChatGPT</a:t>
            </a:r>
            <a:r>
              <a:rPr lang="da-DK" sz="18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 den bygger på teknikker, som har været lærebogsstof de sidste 5­-10 år. Forskellen er kvantitet.</a:t>
            </a:r>
            <a:endParaRPr lang="da-DK" sz="1800" dirty="0">
              <a:effectLst/>
              <a:latin typeface="Arial" panose="020B0604020202020204" pitchFamily="34" charset="0"/>
              <a:ea typeface="Times New Roman" panose="02020603050405020304" pitchFamily="18" charset="0"/>
              <a:cs typeface="Arial" panose="020B0604020202020204" pitchFamily="34" charset="0"/>
            </a:endParaRPr>
          </a:p>
          <a:p>
            <a:r>
              <a:rPr lang="da-DK" sz="1800" dirty="0" err="1">
                <a:solidFill>
                  <a:srgbClr val="000000"/>
                </a:solidFill>
                <a:effectLst/>
                <a:latin typeface="Arial" panose="020B0604020202020204" pitchFamily="34" charset="0"/>
                <a:ea typeface="Times New Roman" panose="02020603050405020304" pitchFamily="18" charset="0"/>
                <a:cs typeface="Arial" panose="020B0604020202020204" pitchFamily="34" charset="0"/>
              </a:rPr>
              <a:t>ChatGPT</a:t>
            </a:r>
            <a:r>
              <a:rPr lang="da-DK" sz="18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 er trænet på afsindigt store datamængder med afsindigt store computerressourcer, som i øvrigt forbruger afsindigt meget energi. Det er som at sætte en raketmotor på en bil og så sige, at man har opfundet verdens hurtigste bil.” (</a:t>
            </a:r>
            <a:r>
              <a:rPr lang="da-DK" sz="1800" dirty="0">
                <a:solidFill>
                  <a:srgbClr val="333333"/>
                </a:solidFill>
                <a:effectLst/>
                <a:latin typeface="Arial" panose="020B0604020202020204" pitchFamily="34" charset="0"/>
                <a:ea typeface="Calibri" panose="020F0502020204030204" pitchFamily="34" charset="0"/>
                <a:cs typeface="Arial" panose="020B0604020202020204" pitchFamily="34" charset="0"/>
              </a:rPr>
              <a:t>Henning Christiansen, Videnskab.dk, 19.10.2023)</a:t>
            </a:r>
            <a:endParaRPr lang="da-DK" sz="1800" dirty="0">
              <a:effectLst/>
              <a:latin typeface="Arial" panose="020B0604020202020204" pitchFamily="34" charset="0"/>
              <a:ea typeface="Times New Roman" panose="02020603050405020304" pitchFamily="18" charset="0"/>
              <a:cs typeface="Arial" panose="020B0604020202020204" pitchFamily="34" charset="0"/>
            </a:endParaRPr>
          </a:p>
          <a:p>
            <a:endParaRPr lang="da-DK" dirty="0"/>
          </a:p>
        </p:txBody>
      </p:sp>
    </p:spTree>
    <p:extLst>
      <p:ext uri="{BB962C8B-B14F-4D97-AF65-F5344CB8AC3E}">
        <p14:creationId xmlns:p14="http://schemas.microsoft.com/office/powerpoint/2010/main" val="272301696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kstfelt 1">
            <a:extLst>
              <a:ext uri="{FF2B5EF4-FFF2-40B4-BE49-F238E27FC236}">
                <a16:creationId xmlns:a16="http://schemas.microsoft.com/office/drawing/2014/main" id="{B5780A6E-E6AD-7804-CA58-1F50C4BD103F}"/>
              </a:ext>
            </a:extLst>
          </p:cNvPr>
          <p:cNvSpPr txBox="1"/>
          <p:nvPr/>
        </p:nvSpPr>
        <p:spPr>
          <a:xfrm>
            <a:off x="2478024" y="1344168"/>
            <a:ext cx="7434072" cy="2862322"/>
          </a:xfrm>
          <a:prstGeom prst="rect">
            <a:avLst/>
          </a:prstGeom>
          <a:noFill/>
        </p:spPr>
        <p:txBody>
          <a:bodyPr wrap="square" rtlCol="0">
            <a:spAutoFit/>
          </a:bodyPr>
          <a:lstStyle/>
          <a:p>
            <a:endParaRPr lang="da-DK" sz="1800" dirty="0">
              <a:solidFill>
                <a:srgbClr val="000000"/>
              </a:solidFill>
              <a:effectLst/>
              <a:latin typeface="Times New Roman" panose="02020603050405020304" pitchFamily="18" charset="0"/>
              <a:ea typeface="Times New Roman" panose="02020603050405020304" pitchFamily="18" charset="0"/>
            </a:endParaRPr>
          </a:p>
          <a:p>
            <a:r>
              <a:rPr lang="da-DK" sz="18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”Når jeg i overskriften så kækt kalder AI for en fis i en hornlygte, afskriver jeg på ingen måde betydningen af disse teknologier, tværtimod. </a:t>
            </a:r>
            <a:r>
              <a:rPr lang="da-DK" dirty="0">
                <a:solidFill>
                  <a:srgbClr val="000000"/>
                </a:solidFill>
                <a:latin typeface="Arial" panose="020B0604020202020204" pitchFamily="34" charset="0"/>
                <a:ea typeface="Times New Roman" panose="02020603050405020304" pitchFamily="18" charset="0"/>
                <a:cs typeface="Arial" panose="020B0604020202020204" pitchFamily="34" charset="0"/>
              </a:rPr>
              <a:t>[…]</a:t>
            </a:r>
            <a:endParaRPr lang="da-DK" sz="1800" dirty="0">
              <a:effectLst/>
              <a:latin typeface="Arial" panose="020B0604020202020204" pitchFamily="34" charset="0"/>
              <a:ea typeface="Times New Roman" panose="02020603050405020304" pitchFamily="18" charset="0"/>
              <a:cs typeface="Arial" panose="020B0604020202020204" pitchFamily="34" charset="0"/>
            </a:endParaRPr>
          </a:p>
          <a:p>
            <a:endParaRPr lang="da-DK" sz="18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endParaRPr>
          </a:p>
          <a:p>
            <a:r>
              <a:rPr lang="da-DK" sz="18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Jeg arbejder selv med AI til analyse og diagnostik fra medicinske billeder, og det er bare et af de felter indenfor sundhedsområdet, hvor AI kan lede til bedre livskvalitet og bedre udnyttelse af vores fælles ressourcer.” </a:t>
            </a:r>
            <a:endParaRPr lang="da-DK" sz="1800" dirty="0">
              <a:effectLst/>
              <a:latin typeface="Arial" panose="020B0604020202020204" pitchFamily="34" charset="0"/>
              <a:ea typeface="Times New Roman" panose="02020603050405020304" pitchFamily="18" charset="0"/>
              <a:cs typeface="Arial" panose="020B0604020202020204" pitchFamily="34" charset="0"/>
            </a:endParaRPr>
          </a:p>
          <a:p>
            <a:r>
              <a:rPr lang="da-DK" sz="18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a:t>
            </a:r>
            <a:r>
              <a:rPr lang="da-DK" sz="1800" dirty="0">
                <a:solidFill>
                  <a:srgbClr val="333333"/>
                </a:solidFill>
                <a:effectLst/>
                <a:latin typeface="Arial" panose="020B0604020202020204" pitchFamily="34" charset="0"/>
                <a:ea typeface="Calibri" panose="020F0502020204030204" pitchFamily="34" charset="0"/>
                <a:cs typeface="Arial" panose="020B0604020202020204" pitchFamily="34" charset="0"/>
              </a:rPr>
              <a:t>Henning Christiansen, Videnskab.dk, 19.10.2023)</a:t>
            </a:r>
            <a:endParaRPr lang="da-DK" dirty="0"/>
          </a:p>
        </p:txBody>
      </p:sp>
    </p:spTree>
    <p:extLst>
      <p:ext uri="{BB962C8B-B14F-4D97-AF65-F5344CB8AC3E}">
        <p14:creationId xmlns:p14="http://schemas.microsoft.com/office/powerpoint/2010/main" val="17083371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kstfelt 1">
            <a:extLst>
              <a:ext uri="{FF2B5EF4-FFF2-40B4-BE49-F238E27FC236}">
                <a16:creationId xmlns:a16="http://schemas.microsoft.com/office/drawing/2014/main" id="{97EBD59E-9EB3-37D7-C965-F38B39B5CFC8}"/>
              </a:ext>
            </a:extLst>
          </p:cNvPr>
          <p:cNvSpPr txBox="1"/>
          <p:nvPr/>
        </p:nvSpPr>
        <p:spPr>
          <a:xfrm>
            <a:off x="4640932" y="2645229"/>
            <a:ext cx="3561236" cy="646331"/>
          </a:xfrm>
          <a:prstGeom prst="rect">
            <a:avLst/>
          </a:prstGeom>
          <a:noFill/>
        </p:spPr>
        <p:txBody>
          <a:bodyPr wrap="square" rtlCol="0">
            <a:spAutoFit/>
          </a:bodyPr>
          <a:lstStyle/>
          <a:p>
            <a:r>
              <a:rPr lang="da-DK" sz="3600" dirty="0"/>
              <a:t>AI – ny teknologi</a:t>
            </a:r>
          </a:p>
        </p:txBody>
      </p:sp>
    </p:spTree>
    <p:extLst>
      <p:ext uri="{BB962C8B-B14F-4D97-AF65-F5344CB8AC3E}">
        <p14:creationId xmlns:p14="http://schemas.microsoft.com/office/powerpoint/2010/main" val="417221555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kstfelt 1">
            <a:extLst>
              <a:ext uri="{FF2B5EF4-FFF2-40B4-BE49-F238E27FC236}">
                <a16:creationId xmlns:a16="http://schemas.microsoft.com/office/drawing/2014/main" id="{97EBD59E-9EB3-37D7-C965-F38B39B5CFC8}"/>
              </a:ext>
            </a:extLst>
          </p:cNvPr>
          <p:cNvSpPr txBox="1"/>
          <p:nvPr/>
        </p:nvSpPr>
        <p:spPr>
          <a:xfrm>
            <a:off x="1449676" y="1639389"/>
            <a:ext cx="5179724" cy="646331"/>
          </a:xfrm>
          <a:prstGeom prst="rect">
            <a:avLst/>
          </a:prstGeom>
          <a:noFill/>
        </p:spPr>
        <p:txBody>
          <a:bodyPr wrap="square" rtlCol="0">
            <a:spAutoFit/>
          </a:bodyPr>
          <a:lstStyle/>
          <a:p>
            <a:r>
              <a:rPr lang="da-DK" sz="3600" dirty="0"/>
              <a:t>AI – ny teknologi</a:t>
            </a:r>
          </a:p>
        </p:txBody>
      </p:sp>
      <p:sp>
        <p:nvSpPr>
          <p:cNvPr id="3" name="Tekstfelt 2">
            <a:extLst>
              <a:ext uri="{FF2B5EF4-FFF2-40B4-BE49-F238E27FC236}">
                <a16:creationId xmlns:a16="http://schemas.microsoft.com/office/drawing/2014/main" id="{6A2E4DFB-4C20-B25B-3498-6DDC72388DBF}"/>
              </a:ext>
            </a:extLst>
          </p:cNvPr>
          <p:cNvSpPr txBox="1"/>
          <p:nvPr/>
        </p:nvSpPr>
        <p:spPr>
          <a:xfrm>
            <a:off x="2049780" y="2540956"/>
            <a:ext cx="8092440" cy="2031325"/>
          </a:xfrm>
          <a:prstGeom prst="rect">
            <a:avLst/>
          </a:prstGeom>
          <a:noFill/>
        </p:spPr>
        <p:txBody>
          <a:bodyPr wrap="square" rtlCol="0">
            <a:spAutoFit/>
          </a:bodyPr>
          <a:lstStyle/>
          <a:p>
            <a:r>
              <a:rPr lang="da-DK" sz="1800" dirty="0">
                <a:solidFill>
                  <a:srgbClr val="333333"/>
                </a:solidFill>
                <a:effectLst/>
                <a:latin typeface="Arial" panose="020B0604020202020204" pitchFamily="34" charset="0"/>
                <a:ea typeface="Calibri" panose="020F0502020204030204" pitchFamily="34" charset="0"/>
                <a:cs typeface="Times New Roman" panose="02020603050405020304" pitchFamily="18" charset="0"/>
              </a:rPr>
              <a:t>”Teknologien er ikke ny, men det er tilgængeligheden. I mange år har vi talt med maskinen på maskinens præmisser. Vi har kæmpet med teknisk sprog, koder og kryptiske styresystemer. [..] Med </a:t>
            </a:r>
            <a:r>
              <a:rPr lang="da-DK" sz="1800" dirty="0" err="1">
                <a:solidFill>
                  <a:srgbClr val="333333"/>
                </a:solidFill>
                <a:effectLst/>
                <a:latin typeface="Arial" panose="020B0604020202020204" pitchFamily="34" charset="0"/>
                <a:ea typeface="Calibri" panose="020F0502020204030204" pitchFamily="34" charset="0"/>
                <a:cs typeface="Times New Roman" panose="02020603050405020304" pitchFamily="18" charset="0"/>
              </a:rPr>
              <a:t>ChatGPT</a:t>
            </a:r>
            <a:r>
              <a:rPr lang="da-DK" sz="1800" dirty="0">
                <a:solidFill>
                  <a:srgbClr val="333333"/>
                </a:solidFill>
                <a:effectLst/>
                <a:latin typeface="Arial" panose="020B0604020202020204" pitchFamily="34" charset="0"/>
                <a:ea typeface="Calibri" panose="020F0502020204030204" pitchFamily="34" charset="0"/>
                <a:cs typeface="Times New Roman" panose="02020603050405020304" pitchFamily="18" charset="0"/>
              </a:rPr>
              <a:t> kan helt almindelige mennesker pludselig samtale med maskinen i et helt normalt hverdagssprog” (Vejlø, s.38)</a:t>
            </a:r>
            <a:br>
              <a:rPr lang="da-DK" sz="1800" dirty="0">
                <a:solidFill>
                  <a:srgbClr val="333333"/>
                </a:solidFill>
                <a:effectLst/>
                <a:latin typeface="Arial" panose="020B0604020202020204" pitchFamily="34" charset="0"/>
                <a:ea typeface="Calibri" panose="020F0502020204030204" pitchFamily="34" charset="0"/>
                <a:cs typeface="Times New Roman" panose="02020603050405020304" pitchFamily="18" charset="0"/>
              </a:rPr>
            </a:br>
            <a:endParaRPr lang="da-DK" sz="1800" dirty="0">
              <a:solidFill>
                <a:srgbClr val="333333"/>
              </a:solidFill>
              <a:effectLst/>
              <a:latin typeface="Arial" panose="020B0604020202020204" pitchFamily="34" charset="0"/>
              <a:ea typeface="Calibri" panose="020F0502020204030204" pitchFamily="34" charset="0"/>
              <a:cs typeface="Times New Roman" panose="02020603050405020304" pitchFamily="18" charset="0"/>
            </a:endParaRPr>
          </a:p>
          <a:p>
            <a:endParaRPr lang="da-DK" dirty="0"/>
          </a:p>
        </p:txBody>
      </p:sp>
    </p:spTree>
    <p:extLst>
      <p:ext uri="{BB962C8B-B14F-4D97-AF65-F5344CB8AC3E}">
        <p14:creationId xmlns:p14="http://schemas.microsoft.com/office/powerpoint/2010/main" val="291357944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kstfelt 1">
            <a:extLst>
              <a:ext uri="{FF2B5EF4-FFF2-40B4-BE49-F238E27FC236}">
                <a16:creationId xmlns:a16="http://schemas.microsoft.com/office/drawing/2014/main" id="{17A8611A-E8B0-D6D1-1C80-122D6743B04E}"/>
              </a:ext>
            </a:extLst>
          </p:cNvPr>
          <p:cNvSpPr txBox="1"/>
          <p:nvPr/>
        </p:nvSpPr>
        <p:spPr>
          <a:xfrm>
            <a:off x="1828800" y="1380744"/>
            <a:ext cx="9381744" cy="4247317"/>
          </a:xfrm>
          <a:prstGeom prst="rect">
            <a:avLst/>
          </a:prstGeom>
          <a:noFill/>
        </p:spPr>
        <p:txBody>
          <a:bodyPr wrap="square" rtlCol="0">
            <a:spAutoFit/>
          </a:bodyPr>
          <a:lstStyle/>
          <a:p>
            <a:r>
              <a:rPr lang="da-DK" sz="1800" dirty="0">
                <a:effectLst/>
                <a:latin typeface="Arial" panose="020B0604020202020204" pitchFamily="34" charset="0"/>
                <a:ea typeface="Calibri" panose="020F0502020204030204" pitchFamily="34" charset="0"/>
                <a:cs typeface="Times New Roman" panose="02020603050405020304" pitchFamily="18" charset="0"/>
              </a:rPr>
              <a:t>”Så hvorfor er det </a:t>
            </a:r>
            <a:r>
              <a:rPr lang="da-DK" sz="1800" dirty="0" err="1">
                <a:effectLst/>
                <a:latin typeface="Arial" panose="020B0604020202020204" pitchFamily="34" charset="0"/>
                <a:ea typeface="Calibri" panose="020F0502020204030204" pitchFamily="34" charset="0"/>
                <a:cs typeface="Times New Roman" panose="02020603050405020304" pitchFamily="18" charset="0"/>
              </a:rPr>
              <a:t>chatbotter</a:t>
            </a:r>
            <a:r>
              <a:rPr lang="da-DK" sz="1800" dirty="0">
                <a:effectLst/>
                <a:latin typeface="Arial" panose="020B0604020202020204" pitchFamily="34" charset="0"/>
                <a:ea typeface="Calibri" panose="020F0502020204030204" pitchFamily="34" charset="0"/>
                <a:cs typeface="Times New Roman" panose="02020603050405020304" pitchFamily="18" charset="0"/>
              </a:rPr>
              <a:t> og ikke maskinoversættelse eller spamfiltre eller tekstsimplificering, der har taget verden med storm? Hvorfor er det </a:t>
            </a:r>
            <a:r>
              <a:rPr lang="da-DK" sz="1800" dirty="0" err="1">
                <a:effectLst/>
                <a:latin typeface="Arial" panose="020B0604020202020204" pitchFamily="34" charset="0"/>
                <a:ea typeface="Calibri" panose="020F0502020204030204" pitchFamily="34" charset="0"/>
                <a:cs typeface="Times New Roman" panose="02020603050405020304" pitchFamily="18" charset="0"/>
              </a:rPr>
              <a:t>chatbotter</a:t>
            </a:r>
            <a:r>
              <a:rPr lang="da-DK" sz="1800" dirty="0">
                <a:effectLst/>
                <a:latin typeface="Arial" panose="020B0604020202020204" pitchFamily="34" charset="0"/>
                <a:ea typeface="Calibri" panose="020F0502020204030204" pitchFamily="34" charset="0"/>
                <a:cs typeface="Times New Roman" panose="02020603050405020304" pitchFamily="18" charset="0"/>
              </a:rPr>
              <a:t>, der igen på mange måder har samlet forskerne i kunstig intelligens? Svaret er simpelt: </a:t>
            </a:r>
            <a:r>
              <a:rPr lang="da-DK" sz="1800" dirty="0" err="1">
                <a:effectLst/>
                <a:latin typeface="Arial" panose="020B0604020202020204" pitchFamily="34" charset="0"/>
                <a:ea typeface="Calibri" panose="020F0502020204030204" pitchFamily="34" charset="0"/>
                <a:cs typeface="Times New Roman" panose="02020603050405020304" pitchFamily="18" charset="0"/>
              </a:rPr>
              <a:t>Chatbotter</a:t>
            </a:r>
            <a:r>
              <a:rPr lang="da-DK" sz="1800" dirty="0">
                <a:effectLst/>
                <a:latin typeface="Arial" panose="020B0604020202020204" pitchFamily="34" charset="0"/>
                <a:ea typeface="Calibri" panose="020F0502020204030204" pitchFamily="34" charset="0"/>
                <a:cs typeface="Times New Roman" panose="02020603050405020304" pitchFamily="18" charset="0"/>
              </a:rPr>
              <a:t> er en temmelig gummiagtig brugergrænseflade. Der er næsten ingen grænser for, hvad du kan gøre i samtale med en anden. Du kan bede en </a:t>
            </a:r>
            <a:r>
              <a:rPr lang="da-DK" sz="1800" dirty="0" err="1">
                <a:effectLst/>
                <a:latin typeface="Arial" panose="020B0604020202020204" pitchFamily="34" charset="0"/>
                <a:ea typeface="Calibri" panose="020F0502020204030204" pitchFamily="34" charset="0"/>
                <a:cs typeface="Times New Roman" panose="02020603050405020304" pitchFamily="18" charset="0"/>
              </a:rPr>
              <a:t>chatbot</a:t>
            </a:r>
            <a:r>
              <a:rPr lang="da-DK" sz="1800" dirty="0">
                <a:effectLst/>
                <a:latin typeface="Arial" panose="020B0604020202020204" pitchFamily="34" charset="0"/>
                <a:ea typeface="Calibri" panose="020F0502020204030204" pitchFamily="34" charset="0"/>
                <a:cs typeface="Times New Roman" panose="02020603050405020304" pitchFamily="18" charset="0"/>
              </a:rPr>
              <a:t> om at oversætte fra et sprog til et andet, tjekke, om en mail er spam, eller gøre en tekst lettere at læse. Du kan spille skak eller bevise matematiske læresætninger. Alt sammen med samme brugergrænseflade, som en del af den samme samtale med den samme chatbot. </a:t>
            </a:r>
            <a:r>
              <a:rPr lang="da-DK" sz="1800" dirty="0" err="1">
                <a:effectLst/>
                <a:latin typeface="Arial" panose="020B0604020202020204" pitchFamily="34" charset="0"/>
                <a:ea typeface="Calibri" panose="020F0502020204030204" pitchFamily="34" charset="0"/>
                <a:cs typeface="Times New Roman" panose="02020603050405020304" pitchFamily="18" charset="0"/>
              </a:rPr>
              <a:t>Chatbotter</a:t>
            </a:r>
            <a:r>
              <a:rPr lang="da-DK" sz="1800" dirty="0">
                <a:effectLst/>
                <a:latin typeface="Arial" panose="020B0604020202020204" pitchFamily="34" charset="0"/>
                <a:ea typeface="Calibri" panose="020F0502020204030204" pitchFamily="34" charset="0"/>
                <a:cs typeface="Times New Roman" panose="02020603050405020304" pitchFamily="18" charset="0"/>
              </a:rPr>
              <a:t> er en brugergrænseflade for dialog. For spørgsmål og svar. Og opfølgende spørgsmål. Den slags udveksling er de fleste af os vant til. Det er sådan, vi omgås hinanden, sådan vi gør hinanden klogere. </a:t>
            </a:r>
            <a:r>
              <a:rPr lang="da-DK" sz="1800" dirty="0" err="1">
                <a:effectLst/>
                <a:latin typeface="Arial" panose="020B0604020202020204" pitchFamily="34" charset="0"/>
                <a:ea typeface="Calibri" panose="020F0502020204030204" pitchFamily="34" charset="0"/>
                <a:cs typeface="Times New Roman" panose="02020603050405020304" pitchFamily="18" charset="0"/>
              </a:rPr>
              <a:t>Chatbotter</a:t>
            </a:r>
            <a:r>
              <a:rPr lang="da-DK" sz="1800" dirty="0">
                <a:effectLst/>
                <a:latin typeface="Arial" panose="020B0604020202020204" pitchFamily="34" charset="0"/>
                <a:ea typeface="Calibri" panose="020F0502020204030204" pitchFamily="34" charset="0"/>
                <a:cs typeface="Times New Roman" panose="02020603050405020304" pitchFamily="18" charset="0"/>
              </a:rPr>
              <a:t> - fra fiktionens HAL og Alpha 60 til virkelighedens ELIZA og ALICE - gør det muligt at udveksle viden med en computer på en måde, der er naturlig for os. Og næsten al information kan udveksles i form af spørgsmål og svar og opfølgende spørgsmål. Det er derfor, at </a:t>
            </a:r>
            <a:r>
              <a:rPr lang="da-DK" sz="1800" dirty="0" err="1">
                <a:effectLst/>
                <a:latin typeface="Arial" panose="020B0604020202020204" pitchFamily="34" charset="0"/>
                <a:ea typeface="Calibri" panose="020F0502020204030204" pitchFamily="34" charset="0"/>
                <a:cs typeface="Times New Roman" panose="02020603050405020304" pitchFamily="18" charset="0"/>
              </a:rPr>
              <a:t>chatbotten</a:t>
            </a:r>
            <a:r>
              <a:rPr lang="da-DK" sz="1800" dirty="0">
                <a:effectLst/>
                <a:latin typeface="Arial" panose="020B0604020202020204" pitchFamily="34" charset="0"/>
                <a:ea typeface="Calibri" panose="020F0502020204030204" pitchFamily="34" charset="0"/>
                <a:cs typeface="Times New Roman" panose="02020603050405020304" pitchFamily="18" charset="0"/>
              </a:rPr>
              <a:t> blev stedet, hvor kunstig intelligens igen blev et samlet forskningsfelt.” (Anders Søgaard. s. 111)</a:t>
            </a:r>
            <a:endParaRPr lang="da-DK" dirty="0"/>
          </a:p>
        </p:txBody>
      </p:sp>
    </p:spTree>
    <p:extLst>
      <p:ext uri="{BB962C8B-B14F-4D97-AF65-F5344CB8AC3E}">
        <p14:creationId xmlns:p14="http://schemas.microsoft.com/office/powerpoint/2010/main" val="138756063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kstfelt 1">
            <a:extLst>
              <a:ext uri="{FF2B5EF4-FFF2-40B4-BE49-F238E27FC236}">
                <a16:creationId xmlns:a16="http://schemas.microsoft.com/office/drawing/2014/main" id="{97EBD59E-9EB3-37D7-C965-F38B39B5CFC8}"/>
              </a:ext>
            </a:extLst>
          </p:cNvPr>
          <p:cNvSpPr txBox="1"/>
          <p:nvPr/>
        </p:nvSpPr>
        <p:spPr>
          <a:xfrm>
            <a:off x="4924396" y="2617797"/>
            <a:ext cx="2601116" cy="646331"/>
          </a:xfrm>
          <a:prstGeom prst="rect">
            <a:avLst/>
          </a:prstGeom>
          <a:noFill/>
        </p:spPr>
        <p:txBody>
          <a:bodyPr wrap="square" rtlCol="0">
            <a:spAutoFit/>
          </a:bodyPr>
          <a:lstStyle/>
          <a:p>
            <a:r>
              <a:rPr lang="da-DK" sz="3600" dirty="0"/>
              <a:t>Hvad er AI?</a:t>
            </a:r>
          </a:p>
        </p:txBody>
      </p:sp>
    </p:spTree>
    <p:extLst>
      <p:ext uri="{BB962C8B-B14F-4D97-AF65-F5344CB8AC3E}">
        <p14:creationId xmlns:p14="http://schemas.microsoft.com/office/powerpoint/2010/main" val="114489325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kstfelt 4">
            <a:extLst>
              <a:ext uri="{FF2B5EF4-FFF2-40B4-BE49-F238E27FC236}">
                <a16:creationId xmlns:a16="http://schemas.microsoft.com/office/drawing/2014/main" id="{CF3BA0E8-587E-8C54-8847-D691C4774B3C}"/>
              </a:ext>
            </a:extLst>
          </p:cNvPr>
          <p:cNvSpPr txBox="1"/>
          <p:nvPr/>
        </p:nvSpPr>
        <p:spPr>
          <a:xfrm>
            <a:off x="2642616" y="4513508"/>
            <a:ext cx="2212848" cy="369332"/>
          </a:xfrm>
          <a:prstGeom prst="rect">
            <a:avLst/>
          </a:prstGeom>
          <a:noFill/>
        </p:spPr>
        <p:txBody>
          <a:bodyPr wrap="square" rtlCol="0">
            <a:spAutoFit/>
          </a:bodyPr>
          <a:lstStyle/>
          <a:p>
            <a:r>
              <a:rPr lang="da-DK" b="1" dirty="0"/>
              <a:t>Læringsalgoritmer</a:t>
            </a:r>
          </a:p>
        </p:txBody>
      </p:sp>
      <p:sp>
        <p:nvSpPr>
          <p:cNvPr id="6" name="Tekstfelt 5">
            <a:extLst>
              <a:ext uri="{FF2B5EF4-FFF2-40B4-BE49-F238E27FC236}">
                <a16:creationId xmlns:a16="http://schemas.microsoft.com/office/drawing/2014/main" id="{BB5A9776-EB02-D352-10A9-10FD124B91AF}"/>
              </a:ext>
            </a:extLst>
          </p:cNvPr>
          <p:cNvSpPr txBox="1"/>
          <p:nvPr/>
        </p:nvSpPr>
        <p:spPr>
          <a:xfrm>
            <a:off x="2008632" y="3360392"/>
            <a:ext cx="763524" cy="369332"/>
          </a:xfrm>
          <a:prstGeom prst="rect">
            <a:avLst/>
          </a:prstGeom>
          <a:noFill/>
        </p:spPr>
        <p:txBody>
          <a:bodyPr wrap="square" rtlCol="0">
            <a:spAutoFit/>
          </a:bodyPr>
          <a:lstStyle/>
          <a:p>
            <a:r>
              <a:rPr lang="da-DK" b="1" dirty="0"/>
              <a:t>Data</a:t>
            </a:r>
          </a:p>
        </p:txBody>
      </p:sp>
      <p:sp>
        <p:nvSpPr>
          <p:cNvPr id="7" name="Tekstfelt 6">
            <a:extLst>
              <a:ext uri="{FF2B5EF4-FFF2-40B4-BE49-F238E27FC236}">
                <a16:creationId xmlns:a16="http://schemas.microsoft.com/office/drawing/2014/main" id="{603FDDEC-8B2F-B9B7-A39C-826BBDD6A5B6}"/>
              </a:ext>
            </a:extLst>
          </p:cNvPr>
          <p:cNvSpPr txBox="1"/>
          <p:nvPr/>
        </p:nvSpPr>
        <p:spPr>
          <a:xfrm>
            <a:off x="2772156" y="1975160"/>
            <a:ext cx="2691384" cy="369332"/>
          </a:xfrm>
          <a:prstGeom prst="rect">
            <a:avLst/>
          </a:prstGeom>
          <a:noFill/>
        </p:spPr>
        <p:txBody>
          <a:bodyPr wrap="square" rtlCol="0">
            <a:spAutoFit/>
          </a:bodyPr>
          <a:lstStyle/>
          <a:p>
            <a:r>
              <a:rPr lang="da-DK" b="1" dirty="0"/>
              <a:t>Matematiske funktioner</a:t>
            </a:r>
          </a:p>
        </p:txBody>
      </p:sp>
      <p:sp>
        <p:nvSpPr>
          <p:cNvPr id="8" name="Tekstfelt 7">
            <a:extLst>
              <a:ext uri="{FF2B5EF4-FFF2-40B4-BE49-F238E27FC236}">
                <a16:creationId xmlns:a16="http://schemas.microsoft.com/office/drawing/2014/main" id="{ABA18F25-6C3C-46D1-2D4A-10A20351040C}"/>
              </a:ext>
            </a:extLst>
          </p:cNvPr>
          <p:cNvSpPr txBox="1"/>
          <p:nvPr/>
        </p:nvSpPr>
        <p:spPr>
          <a:xfrm>
            <a:off x="8751570" y="3155444"/>
            <a:ext cx="2020062" cy="369332"/>
          </a:xfrm>
          <a:prstGeom prst="rect">
            <a:avLst/>
          </a:prstGeom>
          <a:noFill/>
        </p:spPr>
        <p:txBody>
          <a:bodyPr wrap="square" rtlCol="0">
            <a:spAutoFit/>
          </a:bodyPr>
          <a:lstStyle/>
          <a:p>
            <a:r>
              <a:rPr lang="da-DK" b="1" dirty="0"/>
              <a:t>Sprogmodeller</a:t>
            </a:r>
          </a:p>
        </p:txBody>
      </p:sp>
      <p:sp>
        <p:nvSpPr>
          <p:cNvPr id="9" name="Tekstfelt 8">
            <a:extLst>
              <a:ext uri="{FF2B5EF4-FFF2-40B4-BE49-F238E27FC236}">
                <a16:creationId xmlns:a16="http://schemas.microsoft.com/office/drawing/2014/main" id="{75911C4F-1892-3CFF-4BB3-51EBFBC3D7A5}"/>
              </a:ext>
            </a:extLst>
          </p:cNvPr>
          <p:cNvSpPr txBox="1"/>
          <p:nvPr/>
        </p:nvSpPr>
        <p:spPr>
          <a:xfrm>
            <a:off x="7104888" y="4336250"/>
            <a:ext cx="1252728" cy="369332"/>
          </a:xfrm>
          <a:prstGeom prst="rect">
            <a:avLst/>
          </a:prstGeom>
          <a:noFill/>
        </p:spPr>
        <p:txBody>
          <a:bodyPr wrap="square" rtlCol="0">
            <a:spAutoFit/>
          </a:bodyPr>
          <a:lstStyle/>
          <a:p>
            <a:r>
              <a:rPr lang="da-DK" b="1" dirty="0" err="1"/>
              <a:t>Chatbots</a:t>
            </a:r>
            <a:endParaRPr lang="da-DK" b="1" dirty="0"/>
          </a:p>
        </p:txBody>
      </p:sp>
      <p:sp>
        <p:nvSpPr>
          <p:cNvPr id="12" name="Tekstfelt 11">
            <a:extLst>
              <a:ext uri="{FF2B5EF4-FFF2-40B4-BE49-F238E27FC236}">
                <a16:creationId xmlns:a16="http://schemas.microsoft.com/office/drawing/2014/main" id="{F8631CD6-1FCA-C1A1-CAD8-E870D188127F}"/>
              </a:ext>
            </a:extLst>
          </p:cNvPr>
          <p:cNvSpPr txBox="1"/>
          <p:nvPr/>
        </p:nvSpPr>
        <p:spPr>
          <a:xfrm>
            <a:off x="6979920" y="2022610"/>
            <a:ext cx="2136648" cy="369332"/>
          </a:xfrm>
          <a:prstGeom prst="rect">
            <a:avLst/>
          </a:prstGeom>
          <a:noFill/>
        </p:spPr>
        <p:txBody>
          <a:bodyPr wrap="square" rtlCol="0">
            <a:spAutoFit/>
          </a:bodyPr>
          <a:lstStyle/>
          <a:p>
            <a:r>
              <a:rPr lang="da-DK" b="1" dirty="0"/>
              <a:t>Neurale netværk</a:t>
            </a:r>
          </a:p>
        </p:txBody>
      </p:sp>
      <p:sp>
        <p:nvSpPr>
          <p:cNvPr id="13" name="Tekstfelt 12">
            <a:extLst>
              <a:ext uri="{FF2B5EF4-FFF2-40B4-BE49-F238E27FC236}">
                <a16:creationId xmlns:a16="http://schemas.microsoft.com/office/drawing/2014/main" id="{62374543-3E26-BAC2-FBEA-3CA202AEA22D}"/>
              </a:ext>
            </a:extLst>
          </p:cNvPr>
          <p:cNvSpPr txBox="1"/>
          <p:nvPr/>
        </p:nvSpPr>
        <p:spPr>
          <a:xfrm>
            <a:off x="5714238" y="3013501"/>
            <a:ext cx="763524" cy="830997"/>
          </a:xfrm>
          <a:prstGeom prst="rect">
            <a:avLst/>
          </a:prstGeom>
          <a:noFill/>
        </p:spPr>
        <p:txBody>
          <a:bodyPr wrap="square" rtlCol="0">
            <a:spAutoFit/>
          </a:bodyPr>
          <a:lstStyle/>
          <a:p>
            <a:r>
              <a:rPr lang="da-DK" sz="4800" dirty="0"/>
              <a:t>AI</a:t>
            </a:r>
          </a:p>
        </p:txBody>
      </p:sp>
      <p:sp>
        <p:nvSpPr>
          <p:cNvPr id="14" name="Tekstfelt 13">
            <a:extLst>
              <a:ext uri="{FF2B5EF4-FFF2-40B4-BE49-F238E27FC236}">
                <a16:creationId xmlns:a16="http://schemas.microsoft.com/office/drawing/2014/main" id="{18CB2397-BE7A-123E-AAD5-1A7AA4AB9A54}"/>
              </a:ext>
            </a:extLst>
          </p:cNvPr>
          <p:cNvSpPr txBox="1"/>
          <p:nvPr/>
        </p:nvSpPr>
        <p:spPr>
          <a:xfrm>
            <a:off x="5161788" y="5175504"/>
            <a:ext cx="1677924" cy="369332"/>
          </a:xfrm>
          <a:prstGeom prst="rect">
            <a:avLst/>
          </a:prstGeom>
          <a:noFill/>
        </p:spPr>
        <p:txBody>
          <a:bodyPr wrap="square" rtlCol="0">
            <a:spAutoFit/>
          </a:bodyPr>
          <a:lstStyle/>
          <a:p>
            <a:r>
              <a:rPr lang="da-DK" b="1" dirty="0"/>
              <a:t>Maskinlæring</a:t>
            </a:r>
          </a:p>
        </p:txBody>
      </p:sp>
    </p:spTree>
    <p:extLst>
      <p:ext uri="{BB962C8B-B14F-4D97-AF65-F5344CB8AC3E}">
        <p14:creationId xmlns:p14="http://schemas.microsoft.com/office/powerpoint/2010/main" val="346189445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kstfelt 1">
            <a:extLst>
              <a:ext uri="{FF2B5EF4-FFF2-40B4-BE49-F238E27FC236}">
                <a16:creationId xmlns:a16="http://schemas.microsoft.com/office/drawing/2014/main" id="{987F7E9E-8D6C-801E-8B39-05EF4DBC3368}"/>
              </a:ext>
            </a:extLst>
          </p:cNvPr>
          <p:cNvSpPr txBox="1"/>
          <p:nvPr/>
        </p:nvSpPr>
        <p:spPr>
          <a:xfrm>
            <a:off x="2825496" y="1280160"/>
            <a:ext cx="6711696" cy="3416320"/>
          </a:xfrm>
          <a:prstGeom prst="rect">
            <a:avLst/>
          </a:prstGeom>
          <a:noFill/>
        </p:spPr>
        <p:txBody>
          <a:bodyPr wrap="square" rtlCol="0">
            <a:spAutoFit/>
          </a:bodyPr>
          <a:lstStyle/>
          <a:p>
            <a:r>
              <a:rPr lang="da-DK" sz="1800" dirty="0">
                <a:solidFill>
                  <a:srgbClr val="333333"/>
                </a:solidFill>
                <a:effectLst/>
                <a:latin typeface="Arial" panose="020B0604020202020204" pitchFamily="34" charset="0"/>
                <a:ea typeface="Calibri" panose="020F0502020204030204" pitchFamily="34" charset="0"/>
                <a:cs typeface="Times New Roman" panose="02020603050405020304" pitchFamily="18" charset="0"/>
              </a:rPr>
              <a:t>”Det hotteste indenfor AI er maskinlæring baseret på dybe neurale netværk. Et dybt neuralt netværk bruger en stor mængde data om eksempelvis dyr, tekster, personoplysninger. [..] Herefter sætter vi så en passende træningsalgoritme til at granske sig igennem datamængden og den identificerer mønstre, som går igen. Mønstrene opsamles i en datastruktur, som kaldes en ’model’. [..] Sprogmodeller som </a:t>
            </a:r>
            <a:r>
              <a:rPr lang="da-DK" sz="1800" dirty="0" err="1">
                <a:solidFill>
                  <a:srgbClr val="333333"/>
                </a:solidFill>
                <a:effectLst/>
                <a:latin typeface="Arial" panose="020B0604020202020204" pitchFamily="34" charset="0"/>
                <a:ea typeface="Calibri" panose="020F0502020204030204" pitchFamily="34" charset="0"/>
                <a:cs typeface="Times New Roman" panose="02020603050405020304" pitchFamily="18" charset="0"/>
              </a:rPr>
              <a:t>ChatGPT</a:t>
            </a:r>
            <a:r>
              <a:rPr lang="da-DK" sz="1800" dirty="0">
                <a:solidFill>
                  <a:srgbClr val="333333"/>
                </a:solidFill>
                <a:effectLst/>
                <a:latin typeface="Arial" panose="020B0604020202020204" pitchFamily="34" charset="0"/>
                <a:ea typeface="Calibri" panose="020F0502020204030204" pitchFamily="34" charset="0"/>
                <a:cs typeface="Times New Roman" panose="02020603050405020304" pitchFamily="18" charset="0"/>
              </a:rPr>
              <a:t> (..) bygger på denne teknologi. De indfanger mønstre i tekst og kan klistre dem sammen på nye måder” (Henning Christiansen, 19.10.23)</a:t>
            </a:r>
            <a:br>
              <a:rPr lang="da-DK" sz="1800" dirty="0">
                <a:solidFill>
                  <a:srgbClr val="333333"/>
                </a:solidFill>
                <a:effectLst/>
                <a:latin typeface="Arial" panose="020B0604020202020204" pitchFamily="34" charset="0"/>
                <a:ea typeface="Calibri" panose="020F0502020204030204" pitchFamily="34" charset="0"/>
                <a:cs typeface="Times New Roman" panose="02020603050405020304" pitchFamily="18" charset="0"/>
              </a:rPr>
            </a:br>
            <a:endParaRPr lang="da-DK" sz="1800" dirty="0">
              <a:solidFill>
                <a:srgbClr val="333333"/>
              </a:solidFill>
              <a:effectLst/>
              <a:latin typeface="Arial" panose="020B0604020202020204" pitchFamily="34" charset="0"/>
              <a:ea typeface="Calibri" panose="020F0502020204030204" pitchFamily="34" charset="0"/>
              <a:cs typeface="Times New Roman" panose="02020603050405020304" pitchFamily="18" charset="0"/>
            </a:endParaRPr>
          </a:p>
          <a:p>
            <a:endParaRPr lang="da-DK" dirty="0"/>
          </a:p>
        </p:txBody>
      </p:sp>
    </p:spTree>
    <p:extLst>
      <p:ext uri="{BB962C8B-B14F-4D97-AF65-F5344CB8AC3E}">
        <p14:creationId xmlns:p14="http://schemas.microsoft.com/office/powerpoint/2010/main" val="243356559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kstfelt 3">
            <a:extLst>
              <a:ext uri="{FF2B5EF4-FFF2-40B4-BE49-F238E27FC236}">
                <a16:creationId xmlns:a16="http://schemas.microsoft.com/office/drawing/2014/main" id="{46D71631-4C51-3B5D-75C1-E1F409FE53E1}"/>
              </a:ext>
            </a:extLst>
          </p:cNvPr>
          <p:cNvSpPr txBox="1"/>
          <p:nvPr/>
        </p:nvSpPr>
        <p:spPr>
          <a:xfrm>
            <a:off x="2249424" y="886968"/>
            <a:ext cx="3374136" cy="707886"/>
          </a:xfrm>
          <a:prstGeom prst="rect">
            <a:avLst/>
          </a:prstGeom>
          <a:noFill/>
        </p:spPr>
        <p:txBody>
          <a:bodyPr wrap="square" rtlCol="0">
            <a:spAutoFit/>
          </a:bodyPr>
          <a:lstStyle/>
          <a:p>
            <a:r>
              <a:rPr lang="da-DK" sz="4000" b="1" dirty="0"/>
              <a:t>Algoritme</a:t>
            </a:r>
          </a:p>
        </p:txBody>
      </p:sp>
      <p:sp>
        <p:nvSpPr>
          <p:cNvPr id="2" name="Tekstfelt 1">
            <a:extLst>
              <a:ext uri="{FF2B5EF4-FFF2-40B4-BE49-F238E27FC236}">
                <a16:creationId xmlns:a16="http://schemas.microsoft.com/office/drawing/2014/main" id="{5D6D48AE-CECF-5489-6EA7-248705CB9700}"/>
              </a:ext>
            </a:extLst>
          </p:cNvPr>
          <p:cNvSpPr txBox="1"/>
          <p:nvPr/>
        </p:nvSpPr>
        <p:spPr>
          <a:xfrm>
            <a:off x="2249424" y="1591056"/>
            <a:ext cx="6903720" cy="646331"/>
          </a:xfrm>
          <a:prstGeom prst="rect">
            <a:avLst/>
          </a:prstGeom>
          <a:noFill/>
        </p:spPr>
        <p:txBody>
          <a:bodyPr wrap="square" rtlCol="0">
            <a:spAutoFit/>
          </a:bodyPr>
          <a:lstStyle/>
          <a:p>
            <a:r>
              <a:rPr lang="da-DK" sz="1800" dirty="0">
                <a:effectLst/>
                <a:latin typeface="Arial" panose="020B0604020202020204" pitchFamily="34" charset="0"/>
                <a:ea typeface="Calibri" panose="020F0502020204030204" pitchFamily="34" charset="0"/>
                <a:cs typeface="Times New Roman" panose="02020603050405020304" pitchFamily="18" charset="0"/>
              </a:rPr>
              <a:t>”En algoritme er en præcis, trinvist beskrivelse af, hvordan man løser et problem eller udfører en handling.” (Google, 6.8.25)</a:t>
            </a:r>
            <a:endParaRPr lang="da-DK" dirty="0"/>
          </a:p>
        </p:txBody>
      </p:sp>
      <p:sp>
        <p:nvSpPr>
          <p:cNvPr id="3" name="Tekstfelt 2">
            <a:extLst>
              <a:ext uri="{FF2B5EF4-FFF2-40B4-BE49-F238E27FC236}">
                <a16:creationId xmlns:a16="http://schemas.microsoft.com/office/drawing/2014/main" id="{27997DE9-E1D3-8BFF-5209-BD32E88C8658}"/>
              </a:ext>
            </a:extLst>
          </p:cNvPr>
          <p:cNvSpPr txBox="1"/>
          <p:nvPr/>
        </p:nvSpPr>
        <p:spPr>
          <a:xfrm>
            <a:off x="2249424" y="2414016"/>
            <a:ext cx="7461504" cy="646331"/>
          </a:xfrm>
          <a:prstGeom prst="rect">
            <a:avLst/>
          </a:prstGeom>
          <a:noFill/>
        </p:spPr>
        <p:txBody>
          <a:bodyPr wrap="square" rtlCol="0">
            <a:spAutoFit/>
          </a:bodyPr>
          <a:lstStyle/>
          <a:p>
            <a:r>
              <a:rPr lang="da-DK" sz="1800" dirty="0">
                <a:effectLst/>
                <a:latin typeface="Arial" panose="020B0604020202020204" pitchFamily="34" charset="0"/>
                <a:ea typeface="Calibri" panose="020F0502020204030204" pitchFamily="34" charset="0"/>
                <a:cs typeface="Times New Roman" panose="02020603050405020304" pitchFamily="18" charset="0"/>
              </a:rPr>
              <a:t>”Taler jeg om algoritmer, er det den rækkefølge og de regler, mennesket har bedt en maskine følge. En opskrift om du vil.” (Vejlø, s. 10)</a:t>
            </a:r>
            <a:endParaRPr lang="da-DK" dirty="0"/>
          </a:p>
        </p:txBody>
      </p:sp>
    </p:spTree>
    <p:extLst>
      <p:ext uri="{BB962C8B-B14F-4D97-AF65-F5344CB8AC3E}">
        <p14:creationId xmlns:p14="http://schemas.microsoft.com/office/powerpoint/2010/main" val="328625215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kstfelt 1">
            <a:extLst>
              <a:ext uri="{FF2B5EF4-FFF2-40B4-BE49-F238E27FC236}">
                <a16:creationId xmlns:a16="http://schemas.microsoft.com/office/drawing/2014/main" id="{52BF2A41-7AF4-6DDD-E59E-7A07CDB0D4D3}"/>
              </a:ext>
            </a:extLst>
          </p:cNvPr>
          <p:cNvSpPr txBox="1"/>
          <p:nvPr/>
        </p:nvSpPr>
        <p:spPr>
          <a:xfrm>
            <a:off x="2205228" y="2690336"/>
            <a:ext cx="7781544" cy="1477328"/>
          </a:xfrm>
          <a:prstGeom prst="rect">
            <a:avLst/>
          </a:prstGeom>
          <a:noFill/>
        </p:spPr>
        <p:txBody>
          <a:bodyPr wrap="square" rtlCol="0">
            <a:spAutoFit/>
          </a:bodyPr>
          <a:lstStyle/>
          <a:p>
            <a:r>
              <a:rPr lang="da-DK" sz="1800" dirty="0">
                <a:solidFill>
                  <a:srgbClr val="333333"/>
                </a:solidFill>
                <a:effectLst/>
                <a:latin typeface="Arial" panose="020B0604020202020204" pitchFamily="34" charset="0"/>
                <a:ea typeface="Calibri" panose="020F0502020204030204" pitchFamily="34" charset="0"/>
                <a:cs typeface="Times New Roman" panose="02020603050405020304" pitchFamily="18" charset="0"/>
              </a:rPr>
              <a:t>”Neurale netværk er jo matematiske funktioner indlejret i matematiske funktioner, og når man taler om mere eller mindre dybe neurale netværk, handler det om antallet af indlejringer. Et netværks lag er indlejringens niveauer. Netværk har altid et inputlag og et outputlag.” (Søgaard, s.157)</a:t>
            </a:r>
          </a:p>
          <a:p>
            <a:endParaRPr lang="da-DK" dirty="0"/>
          </a:p>
        </p:txBody>
      </p:sp>
      <p:sp>
        <p:nvSpPr>
          <p:cNvPr id="3" name="Tekstfelt 2">
            <a:extLst>
              <a:ext uri="{FF2B5EF4-FFF2-40B4-BE49-F238E27FC236}">
                <a16:creationId xmlns:a16="http://schemas.microsoft.com/office/drawing/2014/main" id="{9640303C-0626-DA43-CB95-9BB678163332}"/>
              </a:ext>
            </a:extLst>
          </p:cNvPr>
          <p:cNvSpPr txBox="1"/>
          <p:nvPr/>
        </p:nvSpPr>
        <p:spPr>
          <a:xfrm>
            <a:off x="1271016" y="1554480"/>
            <a:ext cx="3913632" cy="707886"/>
          </a:xfrm>
          <a:prstGeom prst="rect">
            <a:avLst/>
          </a:prstGeom>
          <a:noFill/>
        </p:spPr>
        <p:txBody>
          <a:bodyPr wrap="square" rtlCol="0">
            <a:spAutoFit/>
          </a:bodyPr>
          <a:lstStyle/>
          <a:p>
            <a:r>
              <a:rPr lang="da-DK" sz="4000" dirty="0"/>
              <a:t>Neurale netværk</a:t>
            </a:r>
          </a:p>
        </p:txBody>
      </p:sp>
    </p:spTree>
    <p:extLst>
      <p:ext uri="{BB962C8B-B14F-4D97-AF65-F5344CB8AC3E}">
        <p14:creationId xmlns:p14="http://schemas.microsoft.com/office/powerpoint/2010/main" val="177805866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kstfelt 1">
            <a:extLst>
              <a:ext uri="{FF2B5EF4-FFF2-40B4-BE49-F238E27FC236}">
                <a16:creationId xmlns:a16="http://schemas.microsoft.com/office/drawing/2014/main" id="{A8184C6A-2E74-09B6-F498-6D3C80F8D1E6}"/>
              </a:ext>
            </a:extLst>
          </p:cNvPr>
          <p:cNvSpPr txBox="1"/>
          <p:nvPr/>
        </p:nvSpPr>
        <p:spPr>
          <a:xfrm>
            <a:off x="1600200" y="1700784"/>
            <a:ext cx="6483096" cy="707886"/>
          </a:xfrm>
          <a:prstGeom prst="rect">
            <a:avLst/>
          </a:prstGeom>
          <a:noFill/>
        </p:spPr>
        <p:txBody>
          <a:bodyPr wrap="square" rtlCol="0">
            <a:spAutoFit/>
          </a:bodyPr>
          <a:lstStyle/>
          <a:p>
            <a:r>
              <a:rPr lang="da-DK" sz="4000" dirty="0"/>
              <a:t>Læringsalgoritme</a:t>
            </a:r>
          </a:p>
        </p:txBody>
      </p:sp>
      <p:sp>
        <p:nvSpPr>
          <p:cNvPr id="3" name="Tekstfelt 2">
            <a:extLst>
              <a:ext uri="{FF2B5EF4-FFF2-40B4-BE49-F238E27FC236}">
                <a16:creationId xmlns:a16="http://schemas.microsoft.com/office/drawing/2014/main" id="{914A4366-08BB-3D68-3B58-8583EE97A28D}"/>
              </a:ext>
            </a:extLst>
          </p:cNvPr>
          <p:cNvSpPr txBox="1"/>
          <p:nvPr/>
        </p:nvSpPr>
        <p:spPr>
          <a:xfrm>
            <a:off x="2176272" y="2642616"/>
            <a:ext cx="7525512" cy="646331"/>
          </a:xfrm>
          <a:prstGeom prst="rect">
            <a:avLst/>
          </a:prstGeom>
          <a:noFill/>
        </p:spPr>
        <p:txBody>
          <a:bodyPr wrap="square" rtlCol="0">
            <a:spAutoFit/>
          </a:bodyPr>
          <a:lstStyle/>
          <a:p>
            <a:r>
              <a:rPr lang="da-DK" dirty="0"/>
              <a:t>”En læringsalgoritme er kort fortalt en algoritme, der skal lære noget.” (Søgaard, s. 62)</a:t>
            </a:r>
          </a:p>
        </p:txBody>
      </p:sp>
    </p:spTree>
    <p:extLst>
      <p:ext uri="{BB962C8B-B14F-4D97-AF65-F5344CB8AC3E}">
        <p14:creationId xmlns:p14="http://schemas.microsoft.com/office/powerpoint/2010/main" val="201243081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kstfelt 1">
            <a:extLst>
              <a:ext uri="{FF2B5EF4-FFF2-40B4-BE49-F238E27FC236}">
                <a16:creationId xmlns:a16="http://schemas.microsoft.com/office/drawing/2014/main" id="{6D718CA0-CC21-C9CC-3161-384A1A99582A}"/>
              </a:ext>
            </a:extLst>
          </p:cNvPr>
          <p:cNvSpPr txBox="1"/>
          <p:nvPr/>
        </p:nvSpPr>
        <p:spPr>
          <a:xfrm>
            <a:off x="2176272" y="3017520"/>
            <a:ext cx="7406640" cy="2308324"/>
          </a:xfrm>
          <a:prstGeom prst="rect">
            <a:avLst/>
          </a:prstGeom>
          <a:noFill/>
        </p:spPr>
        <p:txBody>
          <a:bodyPr wrap="square" rtlCol="0">
            <a:spAutoFit/>
          </a:bodyPr>
          <a:lstStyle/>
          <a:p>
            <a:r>
              <a:rPr lang="da-DK" sz="1800" dirty="0">
                <a:effectLst/>
                <a:latin typeface="Arial" panose="020B0604020202020204" pitchFamily="34" charset="0"/>
                <a:ea typeface="Calibri" panose="020F0502020204030204" pitchFamily="34" charset="0"/>
                <a:cs typeface="Times New Roman" panose="02020603050405020304" pitchFamily="18" charset="0"/>
              </a:rPr>
              <a:t>”De populære AI-drevne </a:t>
            </a:r>
            <a:r>
              <a:rPr lang="da-DK" sz="1800" dirty="0" err="1">
                <a:effectLst/>
                <a:latin typeface="Arial" panose="020B0604020202020204" pitchFamily="34" charset="0"/>
                <a:ea typeface="Calibri" panose="020F0502020204030204" pitchFamily="34" charset="0"/>
                <a:cs typeface="Times New Roman" panose="02020603050405020304" pitchFamily="18" charset="0"/>
              </a:rPr>
              <a:t>chatbots</a:t>
            </a:r>
            <a:r>
              <a:rPr lang="da-DK" sz="1800" dirty="0">
                <a:effectLst/>
                <a:latin typeface="Arial" panose="020B0604020202020204" pitchFamily="34" charset="0"/>
                <a:ea typeface="Calibri" panose="020F0502020204030204" pitchFamily="34" charset="0"/>
                <a:cs typeface="Times New Roman" panose="02020603050405020304" pitchFamily="18" charset="0"/>
              </a:rPr>
              <a:t> fungerer på den måde at de har adgang til kæmpestore mængder af menneskeskabt data. [..] I </a:t>
            </a:r>
            <a:r>
              <a:rPr lang="da-DK" sz="1800" dirty="0" err="1">
                <a:effectLst/>
                <a:latin typeface="Arial" panose="020B0604020202020204" pitchFamily="34" charset="0"/>
                <a:ea typeface="Calibri" panose="020F0502020204030204" pitchFamily="34" charset="0"/>
                <a:cs typeface="Times New Roman" panose="02020603050405020304" pitchFamily="18" charset="0"/>
              </a:rPr>
              <a:t>dataen</a:t>
            </a:r>
            <a:r>
              <a:rPr lang="da-DK" sz="1800" dirty="0">
                <a:effectLst/>
                <a:latin typeface="Arial" panose="020B0604020202020204" pitchFamily="34" charset="0"/>
                <a:ea typeface="Calibri" panose="020F0502020204030204" pitchFamily="34" charset="0"/>
                <a:cs typeface="Times New Roman" panose="02020603050405020304" pitchFamily="18" charset="0"/>
              </a:rPr>
              <a:t> finder maskinen sine svar ved at lede efter genkendelige mønstre. Men hvor et menneske ville se data, analysere data, forstå data, sammensætte data ud fra sine øvrige erfaringer, og derfra drage konklusioner og give svar, er kunstig intelligens mindre avanceret. Når den leverer et svar, er det, fordi den gætter på, hvilket ord, der statistisk set mest sandsynligt ville følge et givent ord.” (Vejlø, s.42)</a:t>
            </a:r>
            <a:endParaRPr lang="da-DK" dirty="0"/>
          </a:p>
        </p:txBody>
      </p:sp>
      <p:sp>
        <p:nvSpPr>
          <p:cNvPr id="3" name="Tekstfelt 2">
            <a:extLst>
              <a:ext uri="{FF2B5EF4-FFF2-40B4-BE49-F238E27FC236}">
                <a16:creationId xmlns:a16="http://schemas.microsoft.com/office/drawing/2014/main" id="{FEDE69FA-BE5F-2DCB-19CD-B3185CAE0CED}"/>
              </a:ext>
            </a:extLst>
          </p:cNvPr>
          <p:cNvSpPr txBox="1"/>
          <p:nvPr/>
        </p:nvSpPr>
        <p:spPr>
          <a:xfrm>
            <a:off x="1207008" y="1709928"/>
            <a:ext cx="2624328" cy="707886"/>
          </a:xfrm>
          <a:prstGeom prst="rect">
            <a:avLst/>
          </a:prstGeom>
          <a:noFill/>
        </p:spPr>
        <p:txBody>
          <a:bodyPr wrap="square" rtlCol="0">
            <a:spAutoFit/>
          </a:bodyPr>
          <a:lstStyle/>
          <a:p>
            <a:r>
              <a:rPr lang="da-DK" sz="4000" dirty="0" err="1"/>
              <a:t>Chatsbots</a:t>
            </a:r>
            <a:endParaRPr lang="da-DK" sz="4000" dirty="0"/>
          </a:p>
        </p:txBody>
      </p:sp>
    </p:spTree>
    <p:extLst>
      <p:ext uri="{BB962C8B-B14F-4D97-AF65-F5344CB8AC3E}">
        <p14:creationId xmlns:p14="http://schemas.microsoft.com/office/powerpoint/2010/main" val="331762905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kstfelt 1">
            <a:extLst>
              <a:ext uri="{FF2B5EF4-FFF2-40B4-BE49-F238E27FC236}">
                <a16:creationId xmlns:a16="http://schemas.microsoft.com/office/drawing/2014/main" id="{0379FA16-A640-094C-830A-28188379AE95}"/>
              </a:ext>
            </a:extLst>
          </p:cNvPr>
          <p:cNvSpPr txBox="1"/>
          <p:nvPr/>
        </p:nvSpPr>
        <p:spPr>
          <a:xfrm>
            <a:off x="4233672" y="2112264"/>
            <a:ext cx="3218688" cy="707886"/>
          </a:xfrm>
          <a:prstGeom prst="rect">
            <a:avLst/>
          </a:prstGeom>
          <a:noFill/>
        </p:spPr>
        <p:txBody>
          <a:bodyPr wrap="square" rtlCol="0">
            <a:spAutoFit/>
          </a:bodyPr>
          <a:lstStyle/>
          <a:p>
            <a:r>
              <a:rPr lang="da-DK" sz="4000" dirty="0"/>
              <a:t>Muligheder…</a:t>
            </a:r>
          </a:p>
        </p:txBody>
      </p:sp>
    </p:spTree>
    <p:extLst>
      <p:ext uri="{BB962C8B-B14F-4D97-AF65-F5344CB8AC3E}">
        <p14:creationId xmlns:p14="http://schemas.microsoft.com/office/powerpoint/2010/main" val="246356194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kstfelt 1">
            <a:extLst>
              <a:ext uri="{FF2B5EF4-FFF2-40B4-BE49-F238E27FC236}">
                <a16:creationId xmlns:a16="http://schemas.microsoft.com/office/drawing/2014/main" id="{E250CE3F-C31E-A841-6DF1-0CA2370998DE}"/>
              </a:ext>
            </a:extLst>
          </p:cNvPr>
          <p:cNvSpPr txBox="1"/>
          <p:nvPr/>
        </p:nvSpPr>
        <p:spPr>
          <a:xfrm>
            <a:off x="3026664" y="1810512"/>
            <a:ext cx="6528816" cy="2308324"/>
          </a:xfrm>
          <a:prstGeom prst="rect">
            <a:avLst/>
          </a:prstGeom>
          <a:noFill/>
        </p:spPr>
        <p:txBody>
          <a:bodyPr wrap="square" rtlCol="0">
            <a:spAutoFit/>
          </a:bodyPr>
          <a:lstStyle/>
          <a:p>
            <a:r>
              <a:rPr lang="da-DK" sz="1800" dirty="0">
                <a:effectLst/>
                <a:latin typeface="Arial" panose="020B0604020202020204" pitchFamily="34" charset="0"/>
                <a:ea typeface="Calibri" panose="020F0502020204030204" pitchFamily="34" charset="0"/>
                <a:cs typeface="Times New Roman" panose="02020603050405020304" pitchFamily="18" charset="0"/>
              </a:rPr>
              <a:t>”Når den kunstige intelligens genererer indhold på baggrund af en menneskelig kommando, kalder vi den generativ AI. Det er nu let som ingenting at få maskinen til at skrive din festsang, pressemeddelelse eller skoleopgave. [..] Den generative AI kan også lave billeder. Med blot et par enkelte ord, som du vælger, kan maskinen konstruere et helt unikt og personligt værk, som du kan bruge til festinvitationen, brochuren, artiklen eller hjemmesiden.” (Vejlø, s. 40)</a:t>
            </a:r>
            <a:endParaRPr lang="da-DK" dirty="0"/>
          </a:p>
        </p:txBody>
      </p:sp>
      <p:sp>
        <p:nvSpPr>
          <p:cNvPr id="3" name="Tekstfelt 2">
            <a:extLst>
              <a:ext uri="{FF2B5EF4-FFF2-40B4-BE49-F238E27FC236}">
                <a16:creationId xmlns:a16="http://schemas.microsoft.com/office/drawing/2014/main" id="{1A287DC3-13DC-CBF6-CB5F-3F5AC608E216}"/>
              </a:ext>
            </a:extLst>
          </p:cNvPr>
          <p:cNvSpPr txBox="1"/>
          <p:nvPr/>
        </p:nvSpPr>
        <p:spPr>
          <a:xfrm>
            <a:off x="1362456" y="813816"/>
            <a:ext cx="3959352" cy="707886"/>
          </a:xfrm>
          <a:prstGeom prst="rect">
            <a:avLst/>
          </a:prstGeom>
          <a:noFill/>
        </p:spPr>
        <p:txBody>
          <a:bodyPr wrap="square" rtlCol="0">
            <a:spAutoFit/>
          </a:bodyPr>
          <a:lstStyle/>
          <a:p>
            <a:r>
              <a:rPr lang="da-DK" sz="4000" dirty="0"/>
              <a:t>Generativ AI</a:t>
            </a:r>
          </a:p>
        </p:txBody>
      </p:sp>
    </p:spTree>
    <p:extLst>
      <p:ext uri="{BB962C8B-B14F-4D97-AF65-F5344CB8AC3E}">
        <p14:creationId xmlns:p14="http://schemas.microsoft.com/office/powerpoint/2010/main" val="343903096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kstfelt 1">
            <a:extLst>
              <a:ext uri="{FF2B5EF4-FFF2-40B4-BE49-F238E27FC236}">
                <a16:creationId xmlns:a16="http://schemas.microsoft.com/office/drawing/2014/main" id="{2182EF25-CAD5-7852-1519-450A388FF43D}"/>
              </a:ext>
            </a:extLst>
          </p:cNvPr>
          <p:cNvSpPr txBox="1"/>
          <p:nvPr/>
        </p:nvSpPr>
        <p:spPr>
          <a:xfrm>
            <a:off x="1618488" y="1335024"/>
            <a:ext cx="9336024" cy="3970318"/>
          </a:xfrm>
          <a:prstGeom prst="rect">
            <a:avLst/>
          </a:prstGeom>
          <a:noFill/>
        </p:spPr>
        <p:txBody>
          <a:bodyPr wrap="square" rtlCol="0">
            <a:spAutoFit/>
          </a:bodyPr>
          <a:lstStyle/>
          <a:p>
            <a:r>
              <a:rPr lang="da-DK" sz="1800" dirty="0">
                <a:solidFill>
                  <a:srgbClr val="333333"/>
                </a:solidFill>
                <a:effectLst/>
                <a:latin typeface="Arial" panose="020B0604020202020204" pitchFamily="34" charset="0"/>
                <a:ea typeface="Calibri" panose="020F0502020204030204" pitchFamily="34" charset="0"/>
                <a:cs typeface="Times New Roman" panose="02020603050405020304" pitchFamily="18" charset="0"/>
              </a:rPr>
              <a:t>”Det ville være forkert at reducere kunstig intelligens til noget manipulerende, skræmmende og kriminelt. Vi skal indstille os på at den også vil blive den hjælpsomme tjener eller kundeserviceagent, som agerer og konverserer ret meget med mennesker. De nye ’væsner’ er effektive, de lærer hurtigt, de er nemme at samarbejde med, de er aldrig i dårligt humør, de skal ikke have pauser, de skal ikke sove, og når de bliver ’gamle’ skal de ikke på pension. De får blot en softwareopdatering, så er de endnu bedre end i deres første år. [..] Der er næsten ingen grænser for, hvilke nye roller de nye AI-hjælpere vil kunne udfylde. De vil være vores personlige assistenter, venner, undervisere, romantiske partnere, receptionister og chauffører. Vi vil også møde endnu mere sociale robotter, som er programmeret til at udvise en slags situationsfornemmelse i overensstemmelse med den kulturelle kontekst de indgår i. Det kunne være i ældreplejen og måske i daginstitutioner og forskellige terapisammenhænge. Der er ingen tvivl om, at kunstig intelligens vil kunne gøre meget gavn. Ikke som erstatning for mennesket, men som hjælper og som et redskab, der gør os stærkere.” (Vejlø, s. 35)</a:t>
            </a:r>
          </a:p>
        </p:txBody>
      </p:sp>
    </p:spTree>
    <p:extLst>
      <p:ext uri="{BB962C8B-B14F-4D97-AF65-F5344CB8AC3E}">
        <p14:creationId xmlns:p14="http://schemas.microsoft.com/office/powerpoint/2010/main" val="49955169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kstfelt 1">
            <a:extLst>
              <a:ext uri="{FF2B5EF4-FFF2-40B4-BE49-F238E27FC236}">
                <a16:creationId xmlns:a16="http://schemas.microsoft.com/office/drawing/2014/main" id="{3BF5656B-FE71-0DB2-D3A2-97F2F0D344B9}"/>
              </a:ext>
            </a:extLst>
          </p:cNvPr>
          <p:cNvSpPr txBox="1"/>
          <p:nvPr/>
        </p:nvSpPr>
        <p:spPr>
          <a:xfrm>
            <a:off x="2039112" y="1523012"/>
            <a:ext cx="8330184" cy="2308324"/>
          </a:xfrm>
          <a:prstGeom prst="rect">
            <a:avLst/>
          </a:prstGeom>
          <a:noFill/>
        </p:spPr>
        <p:txBody>
          <a:bodyPr wrap="square" rtlCol="0">
            <a:spAutoFit/>
          </a:bodyPr>
          <a:lstStyle/>
          <a:p>
            <a:r>
              <a:rPr lang="da-DK" sz="1800" dirty="0">
                <a:solidFill>
                  <a:srgbClr val="333333"/>
                </a:solidFill>
                <a:effectLst/>
                <a:latin typeface="Arial" panose="020B0604020202020204" pitchFamily="34" charset="0"/>
                <a:ea typeface="Calibri" panose="020F0502020204030204" pitchFamily="34" charset="0"/>
                <a:cs typeface="Times New Roman" panose="02020603050405020304" pitchFamily="18" charset="0"/>
              </a:rPr>
              <a:t>”For omkring 10 år siden blev talebaserede </a:t>
            </a:r>
            <a:r>
              <a:rPr lang="da-DK" sz="1800" dirty="0" err="1">
                <a:solidFill>
                  <a:srgbClr val="333333"/>
                </a:solidFill>
                <a:effectLst/>
                <a:latin typeface="Arial" panose="020B0604020202020204" pitchFamily="34" charset="0"/>
                <a:ea typeface="Calibri" panose="020F0502020204030204" pitchFamily="34" charset="0"/>
                <a:cs typeface="Times New Roman" panose="02020603050405020304" pitchFamily="18" charset="0"/>
              </a:rPr>
              <a:t>chatbotter</a:t>
            </a:r>
            <a:r>
              <a:rPr lang="da-DK" sz="1800" dirty="0">
                <a:solidFill>
                  <a:srgbClr val="333333"/>
                </a:solidFill>
                <a:effectLst/>
                <a:latin typeface="Arial" panose="020B0604020202020204" pitchFamily="34" charset="0"/>
                <a:ea typeface="Calibri" panose="020F0502020204030204" pitchFamily="34" charset="0"/>
                <a:cs typeface="Times New Roman" panose="02020603050405020304" pitchFamily="18" charset="0"/>
              </a:rPr>
              <a:t> som Apples Siri og Amazones Alexa tilgængelige for almindelige brugere. I dag kan man inddrage både billeder, video og lyd i sine samtaler med sprogmodeller. Og sprogmodellerne kan bruges til at oversætte mellem billeder, video og lyd. Det er altså næsten ligegyldigt, hvordan du kommunikerer med dem. Om du taler dansk eller engelsk, færøsk eller iransk. Om du skriver eller taler til dem. Eller om du helst vil udtrykke dig gennem billeder eller morsekode.” (</a:t>
            </a:r>
            <a:r>
              <a:rPr lang="da-DK" dirty="0"/>
              <a:t>Søgaard, s. 112</a:t>
            </a:r>
            <a:r>
              <a:rPr lang="da-DK" dirty="0">
                <a:solidFill>
                  <a:srgbClr val="333333"/>
                </a:solidFill>
                <a:latin typeface="Arial" panose="020B0604020202020204" pitchFamily="34" charset="0"/>
                <a:ea typeface="Calibri" panose="020F0502020204030204" pitchFamily="34" charset="0"/>
                <a:cs typeface="Times New Roman" panose="02020603050405020304" pitchFamily="18" charset="0"/>
              </a:rPr>
              <a:t>)</a:t>
            </a:r>
            <a:endParaRPr lang="da-DK" sz="1800" dirty="0">
              <a:solidFill>
                <a:srgbClr val="333333"/>
              </a:solidFill>
              <a:effectLst/>
              <a:latin typeface="Arial" panose="020B0604020202020204" pitchFamily="34" charset="0"/>
              <a:ea typeface="Calibri" panose="020F0502020204030204" pitchFamily="34" charset="0"/>
              <a:cs typeface="Times New Roman" panose="02020603050405020304" pitchFamily="18" charset="0"/>
            </a:endParaRPr>
          </a:p>
          <a:p>
            <a:endParaRPr lang="da-DK" dirty="0"/>
          </a:p>
        </p:txBody>
      </p:sp>
    </p:spTree>
    <p:extLst>
      <p:ext uri="{BB962C8B-B14F-4D97-AF65-F5344CB8AC3E}">
        <p14:creationId xmlns:p14="http://schemas.microsoft.com/office/powerpoint/2010/main" val="18591000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kstfelt 1">
            <a:extLst>
              <a:ext uri="{FF2B5EF4-FFF2-40B4-BE49-F238E27FC236}">
                <a16:creationId xmlns:a16="http://schemas.microsoft.com/office/drawing/2014/main" id="{F3E71DDB-3EBC-EE21-868B-242936253426}"/>
              </a:ext>
            </a:extLst>
          </p:cNvPr>
          <p:cNvSpPr txBox="1"/>
          <p:nvPr/>
        </p:nvSpPr>
        <p:spPr>
          <a:xfrm>
            <a:off x="1728216" y="2990088"/>
            <a:ext cx="9345168" cy="2862322"/>
          </a:xfrm>
          <a:prstGeom prst="rect">
            <a:avLst/>
          </a:prstGeom>
          <a:noFill/>
        </p:spPr>
        <p:txBody>
          <a:bodyPr wrap="square" rtlCol="0">
            <a:spAutoFit/>
          </a:bodyPr>
          <a:lstStyle/>
          <a:p>
            <a:r>
              <a:rPr lang="da-DK" sz="1800" dirty="0">
                <a:solidFill>
                  <a:srgbClr val="333333"/>
                </a:solidFill>
                <a:effectLst/>
                <a:latin typeface="Arial" panose="020B0604020202020204" pitchFamily="34" charset="0"/>
                <a:ea typeface="Calibri" panose="020F0502020204030204" pitchFamily="34" charset="0"/>
                <a:cs typeface="Times New Roman" panose="02020603050405020304" pitchFamily="18" charset="0"/>
              </a:rPr>
              <a:t>”Du tænker måske at sådan et scenario er meget langt væk fra din egen hverdag. Men kan du huske, da vi var inde på hvor mange af dine daglige handlinger og beslutninger der allerede er styret af algoritmer og maskiner? Hver gang du googler, går på sociale medier, ser film på Netflix, handler online, går på dating-apps, finder vej med kort-apps, søger job og planlægger rejser, bliver du præsenteret for det, algoritmen synes, du skal have. Du får sikkert allerede anbefalet de dagligvarer, du plejer at købe, når du handler online. Du har sikkert også fået annoncer på sociale medier, som er skræmmende tæt på noget, du lige har tænkt på eller talt om. Men inden længe vil du i endnu højere grad og uden at vide hvorfor blive guidet i den retning, som algoritmen vurderer er bedst for dig.” (Vejlø, s. 204)</a:t>
            </a:r>
          </a:p>
          <a:p>
            <a:endParaRPr lang="da-DK" dirty="0"/>
          </a:p>
        </p:txBody>
      </p:sp>
      <p:sp>
        <p:nvSpPr>
          <p:cNvPr id="3" name="Tekstfelt 2">
            <a:extLst>
              <a:ext uri="{FF2B5EF4-FFF2-40B4-BE49-F238E27FC236}">
                <a16:creationId xmlns:a16="http://schemas.microsoft.com/office/drawing/2014/main" id="{2D1C6240-A153-9187-83F6-231EBAF226C7}"/>
              </a:ext>
            </a:extLst>
          </p:cNvPr>
          <p:cNvSpPr txBox="1"/>
          <p:nvPr/>
        </p:nvSpPr>
        <p:spPr>
          <a:xfrm>
            <a:off x="1728216" y="1161288"/>
            <a:ext cx="9153144" cy="1477328"/>
          </a:xfrm>
          <a:prstGeom prst="rect">
            <a:avLst/>
          </a:prstGeom>
          <a:noFill/>
        </p:spPr>
        <p:txBody>
          <a:bodyPr wrap="square" rtlCol="0">
            <a:spAutoFit/>
          </a:bodyPr>
          <a:lstStyle/>
          <a:p>
            <a:r>
              <a:rPr lang="da-DK" sz="1800" dirty="0">
                <a:solidFill>
                  <a:srgbClr val="333333"/>
                </a:solidFill>
                <a:effectLst/>
                <a:latin typeface="Arial" panose="020B0604020202020204" pitchFamily="34" charset="0"/>
                <a:ea typeface="Calibri" panose="020F0502020204030204" pitchFamily="34" charset="0"/>
                <a:cs typeface="Times New Roman" panose="02020603050405020304" pitchFamily="18" charset="0"/>
              </a:rPr>
              <a:t>”Med en fremtidig datingtjeneste skal du ikke længere selv </a:t>
            </a:r>
            <a:r>
              <a:rPr lang="da-DK" sz="1800" dirty="0" err="1">
                <a:solidFill>
                  <a:srgbClr val="333333"/>
                </a:solidFill>
                <a:effectLst/>
                <a:latin typeface="Arial" panose="020B0604020202020204" pitchFamily="34" charset="0"/>
                <a:ea typeface="Calibri" panose="020F0502020204030204" pitchFamily="34" charset="0"/>
                <a:cs typeface="Times New Roman" panose="02020603050405020304" pitchFamily="18" charset="0"/>
              </a:rPr>
              <a:t>swirpe</a:t>
            </a:r>
            <a:r>
              <a:rPr lang="da-DK" sz="1800" dirty="0">
                <a:solidFill>
                  <a:srgbClr val="333333"/>
                </a:solidFill>
                <a:effectLst/>
                <a:latin typeface="Arial" panose="020B0604020202020204" pitchFamily="34" charset="0"/>
                <a:ea typeface="Calibri" panose="020F0502020204030204" pitchFamily="34" charset="0"/>
                <a:cs typeface="Times New Roman" panose="02020603050405020304" pitchFamily="18" charset="0"/>
              </a:rPr>
              <a:t> dig igennem et katalog af billeder. Du får måske blot en besked om at gå en tur i parken, hvor du ikke kan undgå at støde ind i et menneske, som maskinen har vurderet er dit perfekte match.”</a:t>
            </a:r>
          </a:p>
          <a:p>
            <a:endParaRPr lang="da-DK" dirty="0"/>
          </a:p>
        </p:txBody>
      </p:sp>
    </p:spTree>
    <p:extLst>
      <p:ext uri="{BB962C8B-B14F-4D97-AF65-F5344CB8AC3E}">
        <p14:creationId xmlns:p14="http://schemas.microsoft.com/office/powerpoint/2010/main" val="373549424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kstfelt 1">
            <a:extLst>
              <a:ext uri="{FF2B5EF4-FFF2-40B4-BE49-F238E27FC236}">
                <a16:creationId xmlns:a16="http://schemas.microsoft.com/office/drawing/2014/main" id="{497AE799-B95B-B6BC-45C4-68A3FA2DEDC5}"/>
              </a:ext>
            </a:extLst>
          </p:cNvPr>
          <p:cNvSpPr txBox="1"/>
          <p:nvPr/>
        </p:nvSpPr>
        <p:spPr>
          <a:xfrm>
            <a:off x="1289304" y="841248"/>
            <a:ext cx="9774936" cy="3139321"/>
          </a:xfrm>
          <a:prstGeom prst="rect">
            <a:avLst/>
          </a:prstGeom>
          <a:noFill/>
        </p:spPr>
        <p:txBody>
          <a:bodyPr wrap="square" rtlCol="0">
            <a:spAutoFit/>
          </a:bodyPr>
          <a:lstStyle/>
          <a:p>
            <a:r>
              <a:rPr lang="da-DK" sz="1800" dirty="0">
                <a:solidFill>
                  <a:srgbClr val="333333"/>
                </a:solidFill>
                <a:effectLst/>
                <a:latin typeface="Arial" panose="020B0604020202020204" pitchFamily="34" charset="0"/>
                <a:ea typeface="Calibri" panose="020F0502020204030204" pitchFamily="34" charset="0"/>
                <a:cs typeface="Times New Roman" panose="02020603050405020304" pitchFamily="18" charset="0"/>
              </a:rPr>
              <a:t>”De første brugergrænseflader til virtuelle virkeligheder var stationære: telefonen, fjernsynet, computeren. Mobile brugergrænseflader som mobiltelefoner og tablets gør al den information, som søgemaskiner eller </a:t>
            </a:r>
            <a:r>
              <a:rPr lang="da-DK" sz="1800" dirty="0" err="1">
                <a:solidFill>
                  <a:srgbClr val="333333"/>
                </a:solidFill>
                <a:effectLst/>
                <a:latin typeface="Arial" panose="020B0604020202020204" pitchFamily="34" charset="0"/>
                <a:ea typeface="Calibri" panose="020F0502020204030204" pitchFamily="34" charset="0"/>
                <a:cs typeface="Times New Roman" panose="02020603050405020304" pitchFamily="18" charset="0"/>
              </a:rPr>
              <a:t>chatbotter</a:t>
            </a:r>
            <a:r>
              <a:rPr lang="da-DK" sz="1800" dirty="0">
                <a:solidFill>
                  <a:srgbClr val="333333"/>
                </a:solidFill>
                <a:effectLst/>
                <a:latin typeface="Arial" panose="020B0604020202020204" pitchFamily="34" charset="0"/>
                <a:ea typeface="Calibri" panose="020F0502020204030204" pitchFamily="34" charset="0"/>
                <a:cs typeface="Times New Roman" panose="02020603050405020304" pitchFamily="18" charset="0"/>
              </a:rPr>
              <a:t> stiller til rådighed, tilgængelig, hvor end vi er. Mobiltelefoner og tablets gør naturligvis også, at vi kan fastholdes hele tiden - og ikke kun når vi sidder derhjemme i sofaen. Mange har spekuleret i endnu mere tilgængelige flader, blandt andet briller med indvendige skærme. De sidste år er både forskere og virksomheder begyndt at udvikle brugergrænseflader, som går endnu tættere på, i form af neurale implantater. Tanken virker umiddelbart besynderlig. Så tænker man lidt over det. Så virker det stadig besynderligt. Hvem har lyst til, at sprogmodeller blander sig med ens tanker? Hvem har lyst til at få opereret en computerchip ind i ens allerinderste indre?” Søgaard, s. 113)</a:t>
            </a:r>
          </a:p>
          <a:p>
            <a:endParaRPr lang="da-DK" dirty="0"/>
          </a:p>
        </p:txBody>
      </p:sp>
    </p:spTree>
    <p:extLst>
      <p:ext uri="{BB962C8B-B14F-4D97-AF65-F5344CB8AC3E}">
        <p14:creationId xmlns:p14="http://schemas.microsoft.com/office/powerpoint/2010/main" val="26781737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kstfelt 1">
            <a:extLst>
              <a:ext uri="{FF2B5EF4-FFF2-40B4-BE49-F238E27FC236}">
                <a16:creationId xmlns:a16="http://schemas.microsoft.com/office/drawing/2014/main" id="{7560C0D0-2396-6FDC-B526-96894FDC9731}"/>
              </a:ext>
            </a:extLst>
          </p:cNvPr>
          <p:cNvSpPr txBox="1"/>
          <p:nvPr/>
        </p:nvSpPr>
        <p:spPr>
          <a:xfrm>
            <a:off x="1783080" y="1033272"/>
            <a:ext cx="8238744" cy="4524315"/>
          </a:xfrm>
          <a:prstGeom prst="rect">
            <a:avLst/>
          </a:prstGeom>
          <a:noFill/>
        </p:spPr>
        <p:txBody>
          <a:bodyPr wrap="square" rtlCol="0">
            <a:spAutoFit/>
          </a:bodyPr>
          <a:lstStyle/>
          <a:p>
            <a:r>
              <a:rPr lang="da-DK" sz="1800" dirty="0">
                <a:solidFill>
                  <a:srgbClr val="333333"/>
                </a:solidFill>
                <a:effectLst/>
                <a:latin typeface="Arial" panose="020B0604020202020204" pitchFamily="34" charset="0"/>
                <a:ea typeface="Calibri" panose="020F0502020204030204" pitchFamily="34" charset="0"/>
                <a:cs typeface="Times New Roman" panose="02020603050405020304" pitchFamily="18" charset="0"/>
              </a:rPr>
              <a:t>”D. 12. december 2040 træder du hen til dit soveværelsesvindue og ser, at æbletræet derude har fået blomsterknopper. Du når dårligt at undre dig over, at træet blomstrer i december, før tankerne myldrer frem. En indre stemme fortæller dig, at der er ti grader varmt derude i dag. Og at fænomenet kaldes falsk forår, og at den slags sker fra tid til anden. Ja, klimaforandringer menes at forårsage flere falske forår. I det østlige USA har der været fem falske forår de seneste 15 år: I 2007, 2012, 2017, 2020 og 2023. Et falsk forår får træernes knopper til at åbne sig, og når det så fryser igen, vil blomsterknopperne, der har åbnet sig, bukke under og dø. Det vil sandsynligvis ikke dræbe træet, men det vil nok ikke gå i blomst og danne frugter det år. Falske forår kan være ødelæggende for landbruget og for dyrelivet. Det får du fortalt. Ikke af en ekstern stemme, men af en indre stemme. Hvis du har lyst til det. Hvis du er stresset og har mest brug for at slappe af, vil din indre </a:t>
            </a:r>
            <a:r>
              <a:rPr lang="da-DK" sz="1800" dirty="0" err="1">
                <a:solidFill>
                  <a:srgbClr val="333333"/>
                </a:solidFill>
                <a:effectLst/>
                <a:latin typeface="Arial" panose="020B0604020202020204" pitchFamily="34" charset="0"/>
                <a:ea typeface="Calibri" panose="020F0502020204030204" pitchFamily="34" charset="0"/>
                <a:cs typeface="Times New Roman" panose="02020603050405020304" pitchFamily="18" charset="0"/>
              </a:rPr>
              <a:t>chatbot</a:t>
            </a:r>
            <a:r>
              <a:rPr lang="da-DK" sz="1800" dirty="0">
                <a:solidFill>
                  <a:srgbClr val="333333"/>
                </a:solidFill>
                <a:effectLst/>
                <a:latin typeface="Arial" panose="020B0604020202020204" pitchFamily="34" charset="0"/>
                <a:ea typeface="Calibri" panose="020F0502020204030204" pitchFamily="34" charset="0"/>
                <a:cs typeface="Times New Roman" panose="02020603050405020304" pitchFamily="18" charset="0"/>
              </a:rPr>
              <a:t> forholde sig tavs. Og husk forresten, at du skal læse ledelsens strategiudkast inden afdelingsmødet klokken elleve.” (s. 113)</a:t>
            </a:r>
          </a:p>
          <a:p>
            <a:endParaRPr lang="da-DK" dirty="0"/>
          </a:p>
        </p:txBody>
      </p:sp>
    </p:spTree>
    <p:extLst>
      <p:ext uri="{BB962C8B-B14F-4D97-AF65-F5344CB8AC3E}">
        <p14:creationId xmlns:p14="http://schemas.microsoft.com/office/powerpoint/2010/main" val="418418981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kstfelt 1">
            <a:extLst>
              <a:ext uri="{FF2B5EF4-FFF2-40B4-BE49-F238E27FC236}">
                <a16:creationId xmlns:a16="http://schemas.microsoft.com/office/drawing/2014/main" id="{50C93FC2-0276-453B-D09D-CB8EE7F48BF9}"/>
              </a:ext>
            </a:extLst>
          </p:cNvPr>
          <p:cNvSpPr txBox="1"/>
          <p:nvPr/>
        </p:nvSpPr>
        <p:spPr>
          <a:xfrm>
            <a:off x="2185416" y="1399032"/>
            <a:ext cx="8202168" cy="3693319"/>
          </a:xfrm>
          <a:prstGeom prst="rect">
            <a:avLst/>
          </a:prstGeom>
          <a:noFill/>
        </p:spPr>
        <p:txBody>
          <a:bodyPr wrap="square" rtlCol="0">
            <a:spAutoFit/>
          </a:bodyPr>
          <a:lstStyle/>
          <a:p>
            <a:r>
              <a:rPr lang="da-DK" sz="1800" dirty="0">
                <a:solidFill>
                  <a:srgbClr val="333333"/>
                </a:solidFill>
                <a:effectLst/>
                <a:latin typeface="Arial" panose="020B0604020202020204" pitchFamily="34" charset="0"/>
                <a:ea typeface="Calibri" panose="020F0502020204030204" pitchFamily="34" charset="0"/>
                <a:cs typeface="Times New Roman" panose="02020603050405020304" pitchFamily="18" charset="0"/>
              </a:rPr>
              <a:t>”Når jeg siger at forskerne ikke helt forstår deres modeller, er det, fordi forskere i kunstig intelligens som regel er dårligt klædt på til at forstå betydningen af det, de laver. Dr. Frankenstein forstod og forstod ikke – på en og samme tid – hvad det var, han havde skabt. Han forstod sit monster godt nok til at skabe det, men han forstod det ikke godt nok til at forudsige, hvordan det ville indgå i det miljø, som han slap monstret løs i. Og måske heller ikke, hvor hans egne ambitioner kom fra. Hvis vi – for alvor - vil forstå, hvad kunstig intelligens betyder, og hvad det vil gøre ved os, må vi også forstå menneskets udviklings- og idehistorie, de biologiske systemer, kunstig intelligens sammenlignes med, og i kraft af hvilke de får deres betydning, samt de sociale strukturer, de indgår i og påvirker. Og den slags er der ærlig talt ikke mange dataloger, der har forstand på.” (Anders Søgaard, s. 87)</a:t>
            </a:r>
          </a:p>
          <a:p>
            <a:endParaRPr lang="da-DK" dirty="0"/>
          </a:p>
        </p:txBody>
      </p:sp>
    </p:spTree>
    <p:extLst>
      <p:ext uri="{BB962C8B-B14F-4D97-AF65-F5344CB8AC3E}">
        <p14:creationId xmlns:p14="http://schemas.microsoft.com/office/powerpoint/2010/main" val="409032280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kstfelt 1">
            <a:extLst>
              <a:ext uri="{FF2B5EF4-FFF2-40B4-BE49-F238E27FC236}">
                <a16:creationId xmlns:a16="http://schemas.microsoft.com/office/drawing/2014/main" id="{C9B32B39-5F22-0DA4-491F-75B9831BD9D6}"/>
              </a:ext>
            </a:extLst>
          </p:cNvPr>
          <p:cNvSpPr txBox="1"/>
          <p:nvPr/>
        </p:nvSpPr>
        <p:spPr>
          <a:xfrm>
            <a:off x="1728216" y="1389888"/>
            <a:ext cx="9052560" cy="3416320"/>
          </a:xfrm>
          <a:prstGeom prst="rect">
            <a:avLst/>
          </a:prstGeom>
          <a:noFill/>
        </p:spPr>
        <p:txBody>
          <a:bodyPr wrap="square" rtlCol="0">
            <a:spAutoFit/>
          </a:bodyPr>
          <a:lstStyle/>
          <a:p>
            <a:r>
              <a:rPr lang="da-DK" sz="1800" dirty="0">
                <a:solidFill>
                  <a:srgbClr val="333333"/>
                </a:solidFill>
                <a:effectLst/>
                <a:latin typeface="Arial" panose="020B0604020202020204" pitchFamily="34" charset="0"/>
                <a:ea typeface="Calibri" panose="020F0502020204030204" pitchFamily="34" charset="0"/>
                <a:cs typeface="Times New Roman" panose="02020603050405020304" pitchFamily="18" charset="0"/>
              </a:rPr>
              <a:t>”Kunstig intelligens har længe påvirket vores informationskanaler. Søgemaskiner, maskinoversættelse og talegenkendelse har givet os flere indadvendte informationskanaler; sprogmodeller og </a:t>
            </a:r>
            <a:r>
              <a:rPr lang="da-DK" sz="1800" dirty="0" err="1">
                <a:solidFill>
                  <a:srgbClr val="333333"/>
                </a:solidFill>
                <a:effectLst/>
                <a:latin typeface="Arial" panose="020B0604020202020204" pitchFamily="34" charset="0"/>
                <a:ea typeface="Calibri" panose="020F0502020204030204" pitchFamily="34" charset="0"/>
                <a:cs typeface="Times New Roman" panose="02020603050405020304" pitchFamily="18" charset="0"/>
              </a:rPr>
              <a:t>chatbotter</a:t>
            </a:r>
            <a:r>
              <a:rPr lang="da-DK" sz="1800" dirty="0">
                <a:solidFill>
                  <a:srgbClr val="333333"/>
                </a:solidFill>
                <a:effectLst/>
                <a:latin typeface="Arial" panose="020B0604020202020204" pitchFamily="34" charset="0"/>
                <a:ea typeface="Calibri" panose="020F0502020204030204" pitchFamily="34" charset="0"/>
                <a:cs typeface="Times New Roman" panose="02020603050405020304" pitchFamily="18" charset="0"/>
              </a:rPr>
              <a:t> flere udadvendte informationskanaler. I 2040 vil kunstig intelligent måske hjælpe os alle med at have lige adgang til alle verdens informationskanaler. Både de indadvendte og de udadvendte. Vi vil i højere grad have samme forudsætninger for at modtage og sende information. Og kunstig intelligens vil måske hjælpe os med at få overblik over de mange kanaler, ligesom søgemaskiner har hjulpet os med at navigere gennem internettets jungle af millioner af hjemmesider. Og ved at flytte brugergrænsefladen helt tæt på vil kunstig intelligens måske hjælpe os med at afgøre, hvor- når vi har brug for information, og hvornår vi har brug for at tildele os selv eller andre opmærksomhed.” (s. 115)</a:t>
            </a:r>
          </a:p>
          <a:p>
            <a:endParaRPr lang="da-DK" dirty="0"/>
          </a:p>
        </p:txBody>
      </p:sp>
    </p:spTree>
    <p:extLst>
      <p:ext uri="{BB962C8B-B14F-4D97-AF65-F5344CB8AC3E}">
        <p14:creationId xmlns:p14="http://schemas.microsoft.com/office/powerpoint/2010/main" val="272233187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kstfelt 3">
            <a:extLst>
              <a:ext uri="{FF2B5EF4-FFF2-40B4-BE49-F238E27FC236}">
                <a16:creationId xmlns:a16="http://schemas.microsoft.com/office/drawing/2014/main" id="{C7A716F6-9B7E-AE37-198B-A9A8F5BC36DF}"/>
              </a:ext>
            </a:extLst>
          </p:cNvPr>
          <p:cNvSpPr txBox="1"/>
          <p:nvPr/>
        </p:nvSpPr>
        <p:spPr>
          <a:xfrm>
            <a:off x="1362456" y="1081867"/>
            <a:ext cx="9994392" cy="5078313"/>
          </a:xfrm>
          <a:prstGeom prst="rect">
            <a:avLst/>
          </a:prstGeom>
          <a:noFill/>
        </p:spPr>
        <p:txBody>
          <a:bodyPr wrap="square" rtlCol="0">
            <a:spAutoFit/>
          </a:bodyPr>
          <a:lstStyle/>
          <a:p>
            <a:r>
              <a:rPr lang="da-DK" b="0" dirty="0">
                <a:solidFill>
                  <a:srgbClr val="0A0A0A"/>
                </a:solidFill>
                <a:effectLst/>
                <a:latin typeface="fontHelveticaNow"/>
              </a:rPr>
              <a:t>”Inden for oftalmologi er der et særligt potentiale for at anvende kunstig intelligens, fordi øjenlæger rutinemæssigt benytter billeddiagnostik fra flere modaliteter i deres diagnostik. Hidtil har de fleste modeller været afprøvet retrospektivt, uden at den kliniske betydning er blevet undersøgt. Der har derfor været et udtalt behov for prospektive studier, og især randomiserede kontrollerede forsøg, som kan afklare, om AI faktisk forbedrer diagnostik og beslutningsstøtte i den virkelige kliniske hverdag.</a:t>
            </a:r>
          </a:p>
          <a:p>
            <a:r>
              <a:rPr lang="da-DK" b="0" dirty="0">
                <a:solidFill>
                  <a:srgbClr val="0A0A0A"/>
                </a:solidFill>
                <a:effectLst/>
                <a:latin typeface="fontHelveticaNow"/>
              </a:rPr>
              <a:t>Ph.d., hoveduddannelseslæge og forfatter på studiet, Benjamin Sommer Thinggaard, Øjenafdelingen, Vejle Sygehus, kommenterer: »Studiet udviklede og testede en multimodal AI-model, </a:t>
            </a:r>
            <a:r>
              <a:rPr lang="da-DK" b="0" dirty="0" err="1">
                <a:solidFill>
                  <a:srgbClr val="0A0A0A"/>
                </a:solidFill>
                <a:effectLst/>
                <a:latin typeface="fontHelveticaNow"/>
              </a:rPr>
              <a:t>EyeFM</a:t>
            </a:r>
            <a:r>
              <a:rPr lang="da-DK" b="0" dirty="0">
                <a:solidFill>
                  <a:srgbClr val="0A0A0A"/>
                </a:solidFill>
                <a:effectLst/>
                <a:latin typeface="fontHelveticaNow"/>
              </a:rPr>
              <a:t>, baseret på et omfattende datasæt med 14,5 millioner </a:t>
            </a:r>
            <a:r>
              <a:rPr lang="da-DK" b="0" dirty="0" err="1">
                <a:solidFill>
                  <a:srgbClr val="0A0A0A"/>
                </a:solidFill>
                <a:effectLst/>
                <a:latin typeface="fontHelveticaNow"/>
              </a:rPr>
              <a:t>retinale</a:t>
            </a:r>
            <a:r>
              <a:rPr lang="da-DK" b="0" dirty="0">
                <a:solidFill>
                  <a:srgbClr val="0A0A0A"/>
                </a:solidFill>
                <a:effectLst/>
                <a:latin typeface="fontHelveticaNow"/>
              </a:rPr>
              <a:t> billeder og tilhørende kliniske data. Evalueringen omfattede både retrospektive analyser, en international validering blandt 44 øjenlæger samt et randomiseret, dobbeltblindet klinisk forsøg. I det randomiserede forsøg med 668 deltagere opnåede øjenlæger, der anvendte </a:t>
            </a:r>
            <a:r>
              <a:rPr lang="da-DK" b="0" dirty="0" err="1">
                <a:solidFill>
                  <a:srgbClr val="0A0A0A"/>
                </a:solidFill>
                <a:effectLst/>
                <a:latin typeface="fontHelveticaNow"/>
              </a:rPr>
              <a:t>EyeFM</a:t>
            </a:r>
            <a:r>
              <a:rPr lang="da-DK" b="0" dirty="0">
                <a:solidFill>
                  <a:srgbClr val="0A0A0A"/>
                </a:solidFill>
                <a:effectLst/>
                <a:latin typeface="fontHelveticaNow"/>
              </a:rPr>
              <a:t> som klinisk støtteværktøj, markant højere diagnostisk korrekthed og henvisningsrate. Studiet er et af de første af sin art, som peger på, at AI-baserede kliniske støtteværktøjer kan understøtte øjenlægers diagnostiske arbejde. Implementering af sådanne værktøjer rummer potentiale for at øge kvaliteten af diagnostik samt frigøre ressourcer i både den vestlige del af verden men i særdeleshed i lande, hvor der fortsat ses stor mangel på øjenlæger«.</a:t>
            </a:r>
          </a:p>
          <a:p>
            <a:r>
              <a:rPr lang="da-DK" b="0" dirty="0">
                <a:solidFill>
                  <a:srgbClr val="0A0A0A"/>
                </a:solidFill>
                <a:effectLst/>
                <a:latin typeface="fontHelveticaNow"/>
              </a:rPr>
              <a:t>Wu Y, </a:t>
            </a:r>
            <a:r>
              <a:rPr lang="da-DK" b="0" dirty="0" err="1">
                <a:solidFill>
                  <a:srgbClr val="0A0A0A"/>
                </a:solidFill>
                <a:effectLst/>
                <a:latin typeface="fontHelveticaNow"/>
              </a:rPr>
              <a:t>Qian</a:t>
            </a:r>
            <a:r>
              <a:rPr lang="da-DK" b="0" dirty="0">
                <a:solidFill>
                  <a:srgbClr val="0A0A0A"/>
                </a:solidFill>
                <a:effectLst/>
                <a:latin typeface="fontHelveticaNow"/>
              </a:rPr>
              <a:t> B, Li T, et al. An </a:t>
            </a:r>
            <a:r>
              <a:rPr lang="da-DK" b="0" dirty="0" err="1">
                <a:solidFill>
                  <a:srgbClr val="0A0A0A"/>
                </a:solidFill>
                <a:effectLst/>
                <a:latin typeface="fontHelveticaNow"/>
              </a:rPr>
              <a:t>eyecare</a:t>
            </a:r>
            <a:r>
              <a:rPr lang="da-DK" b="0" dirty="0">
                <a:solidFill>
                  <a:srgbClr val="0A0A0A"/>
                </a:solidFill>
                <a:effectLst/>
                <a:latin typeface="fontHelveticaNow"/>
              </a:rPr>
              <a:t> </a:t>
            </a:r>
            <a:r>
              <a:rPr lang="da-DK" b="0" dirty="0" err="1">
                <a:solidFill>
                  <a:srgbClr val="0A0A0A"/>
                </a:solidFill>
                <a:effectLst/>
                <a:latin typeface="fontHelveticaNow"/>
              </a:rPr>
              <a:t>foundation</a:t>
            </a:r>
            <a:r>
              <a:rPr lang="da-DK" b="0" dirty="0">
                <a:solidFill>
                  <a:srgbClr val="0A0A0A"/>
                </a:solidFill>
                <a:effectLst/>
                <a:latin typeface="fontHelveticaNow"/>
              </a:rPr>
              <a:t> model for </a:t>
            </a:r>
            <a:r>
              <a:rPr lang="da-DK" b="0" dirty="0" err="1">
                <a:solidFill>
                  <a:srgbClr val="0A0A0A"/>
                </a:solidFill>
                <a:effectLst/>
                <a:latin typeface="fontHelveticaNow"/>
              </a:rPr>
              <a:t>clinical</a:t>
            </a:r>
            <a:r>
              <a:rPr lang="da-DK" b="0" dirty="0">
                <a:solidFill>
                  <a:srgbClr val="0A0A0A"/>
                </a:solidFill>
                <a:effectLst/>
                <a:latin typeface="fontHelveticaNow"/>
              </a:rPr>
              <a:t> assistance: a </a:t>
            </a:r>
            <a:r>
              <a:rPr lang="da-DK" b="0" dirty="0" err="1">
                <a:solidFill>
                  <a:srgbClr val="0A0A0A"/>
                </a:solidFill>
                <a:effectLst/>
                <a:latin typeface="fontHelveticaNow"/>
              </a:rPr>
              <a:t>randomized</a:t>
            </a:r>
            <a:r>
              <a:rPr lang="da-DK" b="0" dirty="0">
                <a:solidFill>
                  <a:srgbClr val="0A0A0A"/>
                </a:solidFill>
                <a:effectLst/>
                <a:latin typeface="fontHelveticaNow"/>
              </a:rPr>
              <a:t> </a:t>
            </a:r>
            <a:r>
              <a:rPr lang="da-DK" b="0" dirty="0" err="1">
                <a:solidFill>
                  <a:srgbClr val="0A0A0A"/>
                </a:solidFill>
                <a:effectLst/>
                <a:latin typeface="fontHelveticaNow"/>
              </a:rPr>
              <a:t>controlled</a:t>
            </a:r>
            <a:r>
              <a:rPr lang="da-DK" b="0" dirty="0">
                <a:solidFill>
                  <a:srgbClr val="0A0A0A"/>
                </a:solidFill>
                <a:effectLst/>
                <a:latin typeface="fontHelveticaNow"/>
              </a:rPr>
              <a:t> </a:t>
            </a:r>
            <a:r>
              <a:rPr lang="da-DK" b="0" dirty="0" err="1">
                <a:solidFill>
                  <a:srgbClr val="0A0A0A"/>
                </a:solidFill>
                <a:effectLst/>
                <a:latin typeface="fontHelveticaNow"/>
              </a:rPr>
              <a:t>trial</a:t>
            </a:r>
            <a:r>
              <a:rPr lang="da-DK" b="0" dirty="0">
                <a:solidFill>
                  <a:srgbClr val="0A0A0A"/>
                </a:solidFill>
                <a:effectLst/>
                <a:latin typeface="fontHelveticaNow"/>
              </a:rPr>
              <a:t>. Nat Med. 2025: </a:t>
            </a:r>
            <a:r>
              <a:rPr lang="da-DK" b="0" u="sng" dirty="0">
                <a:solidFill>
                  <a:srgbClr val="0A0A0A"/>
                </a:solidFill>
                <a:effectLst/>
                <a:latin typeface="fontHelveticaNow"/>
                <a:hlinkClick r:id="rId2"/>
              </a:rPr>
              <a:t>https://doi.org/10.1038/s41591-025-03900-7</a:t>
            </a:r>
            <a:endParaRPr lang="da-DK" b="0" dirty="0">
              <a:solidFill>
                <a:srgbClr val="0A0A0A"/>
              </a:solidFill>
              <a:effectLst/>
              <a:latin typeface="fontHelveticaNow"/>
            </a:endParaRPr>
          </a:p>
          <a:p>
            <a:endParaRPr lang="da-DK" dirty="0"/>
          </a:p>
        </p:txBody>
      </p:sp>
      <p:sp>
        <p:nvSpPr>
          <p:cNvPr id="5" name="Tekstfelt 4">
            <a:extLst>
              <a:ext uri="{FF2B5EF4-FFF2-40B4-BE49-F238E27FC236}">
                <a16:creationId xmlns:a16="http://schemas.microsoft.com/office/drawing/2014/main" id="{95A79590-AF0C-B09C-09AB-D3793F0CEEC2}"/>
              </a:ext>
            </a:extLst>
          </p:cNvPr>
          <p:cNvSpPr txBox="1"/>
          <p:nvPr/>
        </p:nvSpPr>
        <p:spPr>
          <a:xfrm>
            <a:off x="1115568" y="411132"/>
            <a:ext cx="5715000" cy="584775"/>
          </a:xfrm>
          <a:prstGeom prst="rect">
            <a:avLst/>
          </a:prstGeom>
          <a:noFill/>
        </p:spPr>
        <p:txBody>
          <a:bodyPr wrap="square" rtlCol="0">
            <a:spAutoFit/>
          </a:bodyPr>
          <a:lstStyle/>
          <a:p>
            <a:r>
              <a:rPr lang="da-DK" sz="3200" dirty="0"/>
              <a:t>Ugeskrift for læger, 28.10.25</a:t>
            </a:r>
          </a:p>
        </p:txBody>
      </p:sp>
    </p:spTree>
    <p:extLst>
      <p:ext uri="{BB962C8B-B14F-4D97-AF65-F5344CB8AC3E}">
        <p14:creationId xmlns:p14="http://schemas.microsoft.com/office/powerpoint/2010/main" val="327312039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kstfelt 1">
            <a:extLst>
              <a:ext uri="{FF2B5EF4-FFF2-40B4-BE49-F238E27FC236}">
                <a16:creationId xmlns:a16="http://schemas.microsoft.com/office/drawing/2014/main" id="{E18F64A8-54AE-035B-53B1-BC567A9B4062}"/>
              </a:ext>
            </a:extLst>
          </p:cNvPr>
          <p:cNvSpPr txBox="1"/>
          <p:nvPr/>
        </p:nvSpPr>
        <p:spPr>
          <a:xfrm>
            <a:off x="1435609" y="1804081"/>
            <a:ext cx="9363456" cy="707886"/>
          </a:xfrm>
          <a:prstGeom prst="rect">
            <a:avLst/>
          </a:prstGeom>
          <a:noFill/>
        </p:spPr>
        <p:txBody>
          <a:bodyPr wrap="square" rtlCol="0">
            <a:spAutoFit/>
          </a:bodyPr>
          <a:lstStyle/>
          <a:p>
            <a:r>
              <a:rPr lang="da-DK" sz="4000" dirty="0"/>
              <a:t>Teknologi pessimisme eller optimisme?</a:t>
            </a:r>
          </a:p>
        </p:txBody>
      </p:sp>
    </p:spTree>
    <p:extLst>
      <p:ext uri="{BB962C8B-B14F-4D97-AF65-F5344CB8AC3E}">
        <p14:creationId xmlns:p14="http://schemas.microsoft.com/office/powerpoint/2010/main" val="145719477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kstfelt 2">
            <a:extLst>
              <a:ext uri="{FF2B5EF4-FFF2-40B4-BE49-F238E27FC236}">
                <a16:creationId xmlns:a16="http://schemas.microsoft.com/office/drawing/2014/main" id="{40D97D5E-2822-F7F3-8C98-43DC2E9CB5C0}"/>
              </a:ext>
            </a:extLst>
          </p:cNvPr>
          <p:cNvSpPr txBox="1"/>
          <p:nvPr/>
        </p:nvSpPr>
        <p:spPr>
          <a:xfrm>
            <a:off x="2999232" y="2798064"/>
            <a:ext cx="7040880" cy="1323439"/>
          </a:xfrm>
          <a:prstGeom prst="rect">
            <a:avLst/>
          </a:prstGeom>
          <a:noFill/>
        </p:spPr>
        <p:txBody>
          <a:bodyPr wrap="square" rtlCol="0">
            <a:spAutoFit/>
          </a:bodyPr>
          <a:lstStyle/>
          <a:p>
            <a:r>
              <a:rPr lang="da-DK" sz="4000" dirty="0"/>
              <a:t>Enighed blandt forskere om at kontrollere teknologien</a:t>
            </a:r>
          </a:p>
        </p:txBody>
      </p:sp>
    </p:spTree>
    <p:extLst>
      <p:ext uri="{BB962C8B-B14F-4D97-AF65-F5344CB8AC3E}">
        <p14:creationId xmlns:p14="http://schemas.microsoft.com/office/powerpoint/2010/main" val="238607493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kstfelt 1">
            <a:extLst>
              <a:ext uri="{FF2B5EF4-FFF2-40B4-BE49-F238E27FC236}">
                <a16:creationId xmlns:a16="http://schemas.microsoft.com/office/drawing/2014/main" id="{CCC01F23-3856-8568-BC62-1B82DF2483C4}"/>
              </a:ext>
            </a:extLst>
          </p:cNvPr>
          <p:cNvSpPr txBox="1"/>
          <p:nvPr/>
        </p:nvSpPr>
        <p:spPr>
          <a:xfrm>
            <a:off x="896112" y="704088"/>
            <a:ext cx="8695944" cy="707886"/>
          </a:xfrm>
          <a:prstGeom prst="rect">
            <a:avLst/>
          </a:prstGeom>
          <a:noFill/>
        </p:spPr>
        <p:txBody>
          <a:bodyPr wrap="square" rtlCol="0">
            <a:spAutoFit/>
          </a:bodyPr>
          <a:lstStyle/>
          <a:p>
            <a:r>
              <a:rPr lang="da-DK" sz="4000" dirty="0"/>
              <a:t>Eksempel – Be </a:t>
            </a:r>
            <a:r>
              <a:rPr lang="da-DK" sz="4000" dirty="0" err="1"/>
              <a:t>my</a:t>
            </a:r>
            <a:r>
              <a:rPr lang="da-DK" sz="4000" dirty="0"/>
              <a:t> AI (sommer, 2023)</a:t>
            </a:r>
          </a:p>
        </p:txBody>
      </p:sp>
      <p:sp>
        <p:nvSpPr>
          <p:cNvPr id="3" name="Tekstfelt 2">
            <a:extLst>
              <a:ext uri="{FF2B5EF4-FFF2-40B4-BE49-F238E27FC236}">
                <a16:creationId xmlns:a16="http://schemas.microsoft.com/office/drawing/2014/main" id="{C24C7D80-4CC9-70D6-027B-1F443A1E6F1D}"/>
              </a:ext>
            </a:extLst>
          </p:cNvPr>
          <p:cNvSpPr txBox="1"/>
          <p:nvPr/>
        </p:nvSpPr>
        <p:spPr>
          <a:xfrm>
            <a:off x="1929384" y="1956816"/>
            <a:ext cx="8394192" cy="2031325"/>
          </a:xfrm>
          <a:prstGeom prst="rect">
            <a:avLst/>
          </a:prstGeom>
          <a:noFill/>
        </p:spPr>
        <p:txBody>
          <a:bodyPr wrap="square" rtlCol="0">
            <a:spAutoFit/>
          </a:bodyPr>
          <a:lstStyle/>
          <a:p>
            <a:r>
              <a:rPr lang="da-DK" sz="1800" dirty="0">
                <a:effectLst/>
                <a:latin typeface="Aptos" panose="020B0004020202020204" pitchFamily="34" charset="0"/>
                <a:ea typeface="Times New Roman" panose="02020603050405020304" pitchFamily="18" charset="0"/>
                <a:cs typeface="Aptos" panose="020B0004020202020204" pitchFamily="34" charset="0"/>
              </a:rPr>
              <a:t>Be My AI: Billedet viser en ældre kvinde, der sidder i en gondol i Venedig. Hun har kort, hvidt hår og briller. Hun er iført en blomstret skjorte, hvide bukser og hvide sandaler. Hun ser overrasket ud og har en sort taske på skødet. Gondolen er sort med røde sæder og har en blå presenning. Vandet i kanalen er grønt, og der er farverige bygninger på begge sider af kanalen. Der er også en bro, hvor folk står og ser på gondolerne. På højre side er der en restaurant med navnet "</a:t>
            </a:r>
            <a:r>
              <a:rPr lang="da-DK" sz="1800" dirty="0" err="1">
                <a:effectLst/>
                <a:latin typeface="Aptos" panose="020B0004020202020204" pitchFamily="34" charset="0"/>
                <a:ea typeface="Times New Roman" panose="02020603050405020304" pitchFamily="18" charset="0"/>
                <a:cs typeface="Aptos" panose="020B0004020202020204" pitchFamily="34" charset="0"/>
              </a:rPr>
              <a:t>Ristorante</a:t>
            </a:r>
            <a:r>
              <a:rPr lang="da-DK" sz="1800" dirty="0">
                <a:effectLst/>
                <a:latin typeface="Aptos" panose="020B0004020202020204" pitchFamily="34" charset="0"/>
                <a:ea typeface="Times New Roman" panose="02020603050405020304" pitchFamily="18" charset="0"/>
                <a:cs typeface="Aptos" panose="020B0004020202020204" pitchFamily="34" charset="0"/>
              </a:rPr>
              <a:t>" og grønne parasoller.</a:t>
            </a:r>
            <a:endParaRPr lang="da-DK" dirty="0"/>
          </a:p>
        </p:txBody>
      </p:sp>
    </p:spTree>
    <p:extLst>
      <p:ext uri="{BB962C8B-B14F-4D97-AF65-F5344CB8AC3E}">
        <p14:creationId xmlns:p14="http://schemas.microsoft.com/office/powerpoint/2010/main" val="119737604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kstfelt 1">
            <a:extLst>
              <a:ext uri="{FF2B5EF4-FFF2-40B4-BE49-F238E27FC236}">
                <a16:creationId xmlns:a16="http://schemas.microsoft.com/office/drawing/2014/main" id="{CCC01F23-3856-8568-BC62-1B82DF2483C4}"/>
              </a:ext>
            </a:extLst>
          </p:cNvPr>
          <p:cNvSpPr txBox="1"/>
          <p:nvPr/>
        </p:nvSpPr>
        <p:spPr>
          <a:xfrm>
            <a:off x="896112" y="704088"/>
            <a:ext cx="8695944" cy="707886"/>
          </a:xfrm>
          <a:prstGeom prst="rect">
            <a:avLst/>
          </a:prstGeom>
          <a:noFill/>
        </p:spPr>
        <p:txBody>
          <a:bodyPr wrap="square" rtlCol="0">
            <a:spAutoFit/>
          </a:bodyPr>
          <a:lstStyle/>
          <a:p>
            <a:r>
              <a:rPr lang="da-DK" sz="4000" dirty="0"/>
              <a:t>Eksempel – Diktering (november, 2023)</a:t>
            </a:r>
          </a:p>
        </p:txBody>
      </p:sp>
      <p:sp>
        <p:nvSpPr>
          <p:cNvPr id="3" name="Tekstfelt 2">
            <a:extLst>
              <a:ext uri="{FF2B5EF4-FFF2-40B4-BE49-F238E27FC236}">
                <a16:creationId xmlns:a16="http://schemas.microsoft.com/office/drawing/2014/main" id="{C24C7D80-4CC9-70D6-027B-1F443A1E6F1D}"/>
              </a:ext>
            </a:extLst>
          </p:cNvPr>
          <p:cNvSpPr txBox="1"/>
          <p:nvPr/>
        </p:nvSpPr>
        <p:spPr>
          <a:xfrm>
            <a:off x="1929384" y="1956816"/>
            <a:ext cx="8394192" cy="646331"/>
          </a:xfrm>
          <a:prstGeom prst="rect">
            <a:avLst/>
          </a:prstGeom>
          <a:noFill/>
        </p:spPr>
        <p:txBody>
          <a:bodyPr wrap="square" rtlCol="0">
            <a:spAutoFit/>
          </a:bodyPr>
          <a:lstStyle/>
          <a:p>
            <a:r>
              <a:rPr lang="da-DK" sz="1800" dirty="0">
                <a:effectLst/>
                <a:latin typeface="Aptos" panose="020B0004020202020204" pitchFamily="34" charset="0"/>
                <a:ea typeface="Times New Roman" panose="02020603050405020304" pitchFamily="18" charset="0"/>
                <a:cs typeface="Aptos" panose="020B0004020202020204" pitchFamily="34" charset="0"/>
              </a:rPr>
              <a:t>Copilot anvendes til indtaling efter møde med borger, og strukturer efterfølgende det dikterede.</a:t>
            </a:r>
            <a:endParaRPr lang="da-DK" dirty="0"/>
          </a:p>
        </p:txBody>
      </p:sp>
    </p:spTree>
    <p:extLst>
      <p:ext uri="{BB962C8B-B14F-4D97-AF65-F5344CB8AC3E}">
        <p14:creationId xmlns:p14="http://schemas.microsoft.com/office/powerpoint/2010/main" val="136673281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kstfelt 1">
            <a:extLst>
              <a:ext uri="{FF2B5EF4-FFF2-40B4-BE49-F238E27FC236}">
                <a16:creationId xmlns:a16="http://schemas.microsoft.com/office/drawing/2014/main" id="{CCC01F23-3856-8568-BC62-1B82DF2483C4}"/>
              </a:ext>
            </a:extLst>
          </p:cNvPr>
          <p:cNvSpPr txBox="1"/>
          <p:nvPr/>
        </p:nvSpPr>
        <p:spPr>
          <a:xfrm>
            <a:off x="896112" y="704088"/>
            <a:ext cx="8695944" cy="707886"/>
          </a:xfrm>
          <a:prstGeom prst="rect">
            <a:avLst/>
          </a:prstGeom>
          <a:noFill/>
        </p:spPr>
        <p:txBody>
          <a:bodyPr wrap="square" rtlCol="0">
            <a:spAutoFit/>
          </a:bodyPr>
          <a:lstStyle/>
          <a:p>
            <a:r>
              <a:rPr lang="da-DK" sz="4000" dirty="0"/>
              <a:t>Eksempel – Faglig rapport</a:t>
            </a:r>
          </a:p>
        </p:txBody>
      </p:sp>
      <p:sp>
        <p:nvSpPr>
          <p:cNvPr id="3" name="Tekstfelt 2">
            <a:extLst>
              <a:ext uri="{FF2B5EF4-FFF2-40B4-BE49-F238E27FC236}">
                <a16:creationId xmlns:a16="http://schemas.microsoft.com/office/drawing/2014/main" id="{C24C7D80-4CC9-70D6-027B-1F443A1E6F1D}"/>
              </a:ext>
            </a:extLst>
          </p:cNvPr>
          <p:cNvSpPr txBox="1"/>
          <p:nvPr/>
        </p:nvSpPr>
        <p:spPr>
          <a:xfrm>
            <a:off x="1929384" y="1956816"/>
            <a:ext cx="8394192" cy="369332"/>
          </a:xfrm>
          <a:prstGeom prst="rect">
            <a:avLst/>
          </a:prstGeom>
          <a:noFill/>
        </p:spPr>
        <p:txBody>
          <a:bodyPr wrap="square" rtlCol="0">
            <a:spAutoFit/>
          </a:bodyPr>
          <a:lstStyle/>
          <a:p>
            <a:r>
              <a:rPr lang="da-DK" sz="1800" dirty="0">
                <a:effectLst/>
                <a:latin typeface="Aptos" panose="020B0004020202020204" pitchFamily="34" charset="0"/>
                <a:ea typeface="Times New Roman" panose="02020603050405020304" pitchFamily="18" charset="0"/>
                <a:cs typeface="Aptos" panose="020B0004020202020204" pitchFamily="34" charset="0"/>
              </a:rPr>
              <a:t>Copilot anvendes til…</a:t>
            </a:r>
            <a:endParaRPr lang="da-DK" dirty="0"/>
          </a:p>
        </p:txBody>
      </p:sp>
    </p:spTree>
    <p:extLst>
      <p:ext uri="{BB962C8B-B14F-4D97-AF65-F5344CB8AC3E}">
        <p14:creationId xmlns:p14="http://schemas.microsoft.com/office/powerpoint/2010/main" val="247616224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kstfelt 1">
            <a:extLst>
              <a:ext uri="{FF2B5EF4-FFF2-40B4-BE49-F238E27FC236}">
                <a16:creationId xmlns:a16="http://schemas.microsoft.com/office/drawing/2014/main" id="{1393C7A0-3680-0D01-4106-CF7A4CFF3918}"/>
              </a:ext>
            </a:extLst>
          </p:cNvPr>
          <p:cNvSpPr txBox="1"/>
          <p:nvPr/>
        </p:nvSpPr>
        <p:spPr>
          <a:xfrm>
            <a:off x="704088" y="1325880"/>
            <a:ext cx="4882896" cy="707886"/>
          </a:xfrm>
          <a:prstGeom prst="rect">
            <a:avLst/>
          </a:prstGeom>
          <a:noFill/>
        </p:spPr>
        <p:txBody>
          <a:bodyPr wrap="square" rtlCol="0">
            <a:spAutoFit/>
          </a:bodyPr>
          <a:lstStyle/>
          <a:p>
            <a:r>
              <a:rPr lang="da-DK" sz="4000" dirty="0"/>
              <a:t>Litteratur</a:t>
            </a:r>
          </a:p>
        </p:txBody>
      </p:sp>
      <p:sp>
        <p:nvSpPr>
          <p:cNvPr id="3" name="Tekstfelt 2">
            <a:extLst>
              <a:ext uri="{FF2B5EF4-FFF2-40B4-BE49-F238E27FC236}">
                <a16:creationId xmlns:a16="http://schemas.microsoft.com/office/drawing/2014/main" id="{2BB4FF0A-0354-CC33-A3A4-412E49423513}"/>
              </a:ext>
            </a:extLst>
          </p:cNvPr>
          <p:cNvSpPr txBox="1"/>
          <p:nvPr/>
        </p:nvSpPr>
        <p:spPr>
          <a:xfrm>
            <a:off x="2478024" y="2788920"/>
            <a:ext cx="7808976" cy="2641749"/>
          </a:xfrm>
          <a:prstGeom prst="rect">
            <a:avLst/>
          </a:prstGeom>
          <a:noFill/>
        </p:spPr>
        <p:txBody>
          <a:bodyPr wrap="square" rtlCol="0">
            <a:spAutoFit/>
          </a:bodyPr>
          <a:lstStyle/>
          <a:p>
            <a:pPr>
              <a:lnSpc>
                <a:spcPts val="1400"/>
              </a:lnSpc>
              <a:spcAft>
                <a:spcPts val="1000"/>
              </a:spcAft>
            </a:pPr>
            <a:r>
              <a:rPr lang="da-DK" sz="1800" dirty="0">
                <a:solidFill>
                  <a:srgbClr val="333333"/>
                </a:solidFill>
                <a:effectLst/>
                <a:latin typeface="Arial" panose="020B0604020202020204" pitchFamily="34" charset="0"/>
                <a:ea typeface="Calibri" panose="020F0502020204030204" pitchFamily="34" charset="0"/>
                <a:cs typeface="Times New Roman" panose="02020603050405020304" pitchFamily="18" charset="0"/>
              </a:rPr>
              <a:t>Christiane Vejlø: Argumenter for mennesker (2023)</a:t>
            </a:r>
          </a:p>
          <a:p>
            <a:pPr>
              <a:lnSpc>
                <a:spcPts val="1400"/>
              </a:lnSpc>
              <a:spcAft>
                <a:spcPts val="1000"/>
              </a:spcAft>
            </a:pPr>
            <a:endParaRPr lang="da-DK" sz="1800" dirty="0">
              <a:solidFill>
                <a:srgbClr val="333333"/>
              </a:solidFill>
              <a:effectLst/>
              <a:latin typeface="Arial" panose="020B0604020202020204" pitchFamily="34" charset="0"/>
              <a:ea typeface="Calibri" panose="020F0502020204030204" pitchFamily="34" charset="0"/>
              <a:cs typeface="Times New Roman" panose="02020603050405020304" pitchFamily="18" charset="0"/>
            </a:endParaRPr>
          </a:p>
          <a:p>
            <a:pPr>
              <a:lnSpc>
                <a:spcPts val="1400"/>
              </a:lnSpc>
              <a:spcAft>
                <a:spcPts val="1000"/>
              </a:spcAft>
            </a:pPr>
            <a:r>
              <a:rPr lang="da-DK" dirty="0">
                <a:solidFill>
                  <a:srgbClr val="333333"/>
                </a:solidFill>
                <a:latin typeface="Arial" panose="020B0604020202020204" pitchFamily="34" charset="0"/>
                <a:ea typeface="Calibri" panose="020F0502020204030204" pitchFamily="34" charset="0"/>
                <a:cs typeface="Times New Roman" panose="02020603050405020304" pitchFamily="18" charset="0"/>
              </a:rPr>
              <a:t>Anders Søgaard: Maskinerne kommer indefra (2024)</a:t>
            </a:r>
          </a:p>
          <a:p>
            <a:pPr>
              <a:lnSpc>
                <a:spcPts val="1400"/>
              </a:lnSpc>
              <a:spcAft>
                <a:spcPts val="1000"/>
              </a:spcAft>
            </a:pPr>
            <a:endParaRPr lang="da-DK" sz="1800" dirty="0">
              <a:solidFill>
                <a:srgbClr val="333333"/>
              </a:solidFill>
              <a:effectLst/>
              <a:latin typeface="Arial" panose="020B0604020202020204" pitchFamily="34" charset="0"/>
              <a:ea typeface="Calibri" panose="020F0502020204030204" pitchFamily="34" charset="0"/>
              <a:cs typeface="Times New Roman" panose="02020603050405020304" pitchFamily="18" charset="0"/>
            </a:endParaRPr>
          </a:p>
          <a:p>
            <a:pPr>
              <a:lnSpc>
                <a:spcPts val="1400"/>
              </a:lnSpc>
              <a:spcAft>
                <a:spcPts val="1000"/>
              </a:spcAft>
            </a:pPr>
            <a:r>
              <a:rPr lang="da-DK" sz="1800" dirty="0">
                <a:solidFill>
                  <a:srgbClr val="333333"/>
                </a:solidFill>
                <a:effectLst/>
                <a:latin typeface="Arial" panose="020B0604020202020204" pitchFamily="34" charset="0"/>
                <a:ea typeface="Calibri" panose="020F0502020204030204" pitchFamily="34" charset="0"/>
                <a:cs typeface="Times New Roman" panose="02020603050405020304" pitchFamily="18" charset="0"/>
              </a:rPr>
              <a:t>Artikel Henning Christiansen: Professor: Kunstig intelligens er en fis i en hornlygte (Videnskab.dk, 19.10.2023</a:t>
            </a:r>
          </a:p>
          <a:p>
            <a:endParaRPr lang="da-DK" dirty="0"/>
          </a:p>
          <a:p>
            <a:r>
              <a:rPr lang="da-DK" dirty="0"/>
              <a:t>De to første findes hos Nota.</a:t>
            </a:r>
          </a:p>
          <a:p>
            <a:endParaRPr lang="da-DK" dirty="0"/>
          </a:p>
        </p:txBody>
      </p:sp>
    </p:spTree>
    <p:extLst>
      <p:ext uri="{BB962C8B-B14F-4D97-AF65-F5344CB8AC3E}">
        <p14:creationId xmlns:p14="http://schemas.microsoft.com/office/powerpoint/2010/main" val="3688313977"/>
      </p:ext>
    </p:extLst>
  </p:cSld>
  <p:clrMapOvr>
    <a:masterClrMapping/>
  </p:clrMapOvr>
</p:sld>
</file>

<file path=ppt/theme/theme1.xml><?xml version="1.0" encoding="utf-8"?>
<a:theme xmlns:a="http://schemas.openxmlformats.org/drawingml/2006/main" name="Office-tema">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kument" ma:contentTypeID="0x010100A339B3FC3F6FDF48B290849B44634643" ma:contentTypeVersion="18" ma:contentTypeDescription="Opret et nyt dokument." ma:contentTypeScope="" ma:versionID="892305ccb4266e9a95d0a8f61b90dac2">
  <xsd:schema xmlns:xsd="http://www.w3.org/2001/XMLSchema" xmlns:xs="http://www.w3.org/2001/XMLSchema" xmlns:p="http://schemas.microsoft.com/office/2006/metadata/properties" xmlns:ns2="467eaf99-71e5-4236-936b-5e385c4b13aa" xmlns:ns3="7e2f16e8-565f-4617-9738-a832f18150dc" targetNamespace="http://schemas.microsoft.com/office/2006/metadata/properties" ma:root="true" ma:fieldsID="1cc7de33ac8954b00f34e6f5c8f97ace" ns2:_="" ns3:_="">
    <xsd:import namespace="467eaf99-71e5-4236-936b-5e385c4b13aa"/>
    <xsd:import namespace="7e2f16e8-565f-4617-9738-a832f18150dc"/>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AutoTags" minOccurs="0"/>
                <xsd:element ref="ns2:MediaServiceOCR" minOccurs="0"/>
                <xsd:element ref="ns2:MediaServiceLocation" minOccurs="0"/>
                <xsd:element ref="ns3:SharedWithUsers" minOccurs="0"/>
                <xsd:element ref="ns3:SharedWithDetails" minOccurs="0"/>
                <xsd:element ref="ns2:MediaServiceGenerationTime" minOccurs="0"/>
                <xsd:element ref="ns2:MediaServiceEventHashCode" minOccurs="0"/>
                <xsd:element ref="ns2:MediaServiceAutoKeyPoints" minOccurs="0"/>
                <xsd:element ref="ns2:MediaServiceKeyPoints" minOccurs="0"/>
                <xsd:element ref="ns2:MediaLengthInSeconds" minOccurs="0"/>
                <xsd:element ref="ns2:lcf76f155ced4ddcb4097134ff3c332f" minOccurs="0"/>
                <xsd:element ref="ns2:eDoc"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67eaf99-71e5-4236-936b-5e385c4b13aa"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Tags" ma:index="11" nillable="true" ma:displayName="MediaServiceAutoTags" ma:internalName="MediaServiceAutoTags" ma:readOnly="true">
      <xsd:simpleType>
        <xsd:restriction base="dms:Text"/>
      </xsd:simpleType>
    </xsd:element>
    <xsd:element name="MediaServiceOCR" ma:index="12" nillable="true" ma:displayName="MediaServiceOCR" ma:internalName="MediaServiceOCR" ma:readOnly="true">
      <xsd:simpleType>
        <xsd:restriction base="dms:Note">
          <xsd:maxLength value="255"/>
        </xsd:restriction>
      </xsd:simpleType>
    </xsd:element>
    <xsd:element name="MediaServiceLocation" ma:index="13" nillable="true" ma:displayName="MediaServiceLocation" ma:internalName="MediaServiceLocation" ma:readOnly="true">
      <xsd:simpleType>
        <xsd:restriction base="dms:Text"/>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element name="MediaLengthInSeconds" ma:index="20" nillable="true" ma:displayName="Length (seconds)" ma:internalName="MediaLengthInSeconds" ma:readOnly="true">
      <xsd:simpleType>
        <xsd:restriction base="dms:Unknown"/>
      </xsd:simpleType>
    </xsd:element>
    <xsd:element name="lcf76f155ced4ddcb4097134ff3c332f" ma:index="22" nillable="true" ma:taxonomy="true" ma:internalName="lcf76f155ced4ddcb4097134ff3c332f" ma:taxonomyFieldName="MediaServiceImageTags" ma:displayName="Billedmærker" ma:readOnly="false" ma:fieldId="{5cf76f15-5ced-4ddc-b409-7134ff3c332f}" ma:taxonomyMulti="true" ma:sspId="e6a412d2-aea5-45d9-add9-4615ec186553" ma:termSetId="09814cd3-568e-fe90-9814-8d621ff8fb84" ma:anchorId="fba54fb3-c3e1-fe81-a776-ca4b69148c4d" ma:open="true" ma:isKeyword="false">
      <xsd:complexType>
        <xsd:sequence>
          <xsd:element ref="pc:Terms" minOccurs="0" maxOccurs="1"/>
        </xsd:sequence>
      </xsd:complexType>
    </xsd:element>
    <xsd:element name="eDoc" ma:index="23" nillable="true" ma:displayName="eDoc" ma:internalName="eDoc">
      <xsd:simpleType>
        <xsd:restriction base="dms:Text"/>
      </xsd:simpleType>
    </xsd:element>
    <xsd:element name="MediaServiceObjectDetectorVersions" ma:index="24"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7e2f16e8-565f-4617-9738-a832f18150dc" elementFormDefault="qualified">
    <xsd:import namespace="http://schemas.microsoft.com/office/2006/documentManagement/types"/>
    <xsd:import namespace="http://schemas.microsoft.com/office/infopath/2007/PartnerControls"/>
    <xsd:element name="SharedWithUsers" ma:index="14" nillable="true" ma:displayName="Delt med"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Delt med detaljer"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dholdstype"/>
        <xsd:element ref="dc:title" minOccurs="0" maxOccurs="1" ma:index="4"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467eaf99-71e5-4236-936b-5e385c4b13aa">
      <Terms xmlns="http://schemas.microsoft.com/office/infopath/2007/PartnerControls"/>
    </lcf76f155ced4ddcb4097134ff3c332f>
    <eDoc xmlns="467eaf99-71e5-4236-936b-5e385c4b13aa" xsi:nil="true"/>
  </documentManagement>
</p:properties>
</file>

<file path=customXml/itemProps1.xml><?xml version="1.0" encoding="utf-8"?>
<ds:datastoreItem xmlns:ds="http://schemas.openxmlformats.org/officeDocument/2006/customXml" ds:itemID="{9AC9D1DB-6F59-466D-9D20-37B0A08E6806}"/>
</file>

<file path=customXml/itemProps2.xml><?xml version="1.0" encoding="utf-8"?>
<ds:datastoreItem xmlns:ds="http://schemas.openxmlformats.org/officeDocument/2006/customXml" ds:itemID="{64113F3C-8342-455C-A760-1050213A2D8A}"/>
</file>

<file path=customXml/itemProps3.xml><?xml version="1.0" encoding="utf-8"?>
<ds:datastoreItem xmlns:ds="http://schemas.openxmlformats.org/officeDocument/2006/customXml" ds:itemID="{6976A2BD-9723-45E6-BDCA-8154CD8C4C39}"/>
</file>

<file path=docProps/app.xml><?xml version="1.0" encoding="utf-8"?>
<Properties xmlns="http://schemas.openxmlformats.org/officeDocument/2006/extended-properties" xmlns:vt="http://schemas.openxmlformats.org/officeDocument/2006/docPropsVTypes">
  <TotalTime>345</TotalTime>
  <Words>3079</Words>
  <Application>Microsoft Office PowerPoint</Application>
  <PresentationFormat>Widescreen</PresentationFormat>
  <Paragraphs>77</Paragraphs>
  <Slides>33</Slides>
  <Notes>0</Notes>
  <HiddenSlides>0</HiddenSlides>
  <MMClips>0</MMClips>
  <ScaleCrop>false</ScaleCrop>
  <HeadingPairs>
    <vt:vector size="6" baseType="variant">
      <vt:variant>
        <vt:lpstr>Benyttede skrifttyper</vt:lpstr>
      </vt:variant>
      <vt:variant>
        <vt:i4>5</vt:i4>
      </vt:variant>
      <vt:variant>
        <vt:lpstr>Tema</vt:lpstr>
      </vt:variant>
      <vt:variant>
        <vt:i4>1</vt:i4>
      </vt:variant>
      <vt:variant>
        <vt:lpstr>Slidetitler</vt:lpstr>
      </vt:variant>
      <vt:variant>
        <vt:i4>33</vt:i4>
      </vt:variant>
    </vt:vector>
  </HeadingPairs>
  <TitlesOfParts>
    <vt:vector size="39" baseType="lpstr">
      <vt:lpstr>Aptos</vt:lpstr>
      <vt:lpstr>Aptos Display</vt:lpstr>
      <vt:lpstr>Arial</vt:lpstr>
      <vt:lpstr>fontHelveticaNow</vt:lpstr>
      <vt:lpstr>Times New Roman</vt:lpstr>
      <vt:lpstr>Office-tema</vt:lpstr>
      <vt:lpstr>AI</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vector>
  </TitlesOfParts>
  <Company>Region Hovedstaden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Carsten Jørgensen</dc:creator>
  <cp:lastModifiedBy>Carsten Jørgensen</cp:lastModifiedBy>
  <cp:revision>56</cp:revision>
  <dcterms:created xsi:type="dcterms:W3CDTF">2025-10-06T05:53:43Z</dcterms:created>
  <dcterms:modified xsi:type="dcterms:W3CDTF">2025-11-24T09:07:41Z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0x010100A339B3FC3F6FDF48B290849B44634643</vt:lpwstr>
  </property>
</Properties>
</file>