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4"/>
  </p:notesMasterIdLst>
  <p:handoutMasterIdLst>
    <p:handoutMasterId r:id="rId35"/>
  </p:handoutMasterIdLst>
  <p:sldIdLst>
    <p:sldId id="259" r:id="rId5"/>
    <p:sldId id="397" r:id="rId6"/>
    <p:sldId id="263" r:id="rId7"/>
    <p:sldId id="362" r:id="rId8"/>
    <p:sldId id="317" r:id="rId9"/>
    <p:sldId id="351" r:id="rId10"/>
    <p:sldId id="403" r:id="rId11"/>
    <p:sldId id="327" r:id="rId12"/>
    <p:sldId id="392" r:id="rId13"/>
    <p:sldId id="280" r:id="rId14"/>
    <p:sldId id="408" r:id="rId15"/>
    <p:sldId id="395" r:id="rId16"/>
    <p:sldId id="394" r:id="rId17"/>
    <p:sldId id="404" r:id="rId18"/>
    <p:sldId id="391" r:id="rId19"/>
    <p:sldId id="405" r:id="rId20"/>
    <p:sldId id="409" r:id="rId21"/>
    <p:sldId id="406" r:id="rId22"/>
    <p:sldId id="410" r:id="rId23"/>
    <p:sldId id="411" r:id="rId24"/>
    <p:sldId id="407" r:id="rId25"/>
    <p:sldId id="277" r:id="rId26"/>
    <p:sldId id="279" r:id="rId27"/>
    <p:sldId id="401" r:id="rId28"/>
    <p:sldId id="361" r:id="rId29"/>
    <p:sldId id="390" r:id="rId30"/>
    <p:sldId id="398" r:id="rId31"/>
    <p:sldId id="356" r:id="rId32"/>
    <p:sldId id="271" r:id="rId33"/>
  </p:sldIdLst>
  <p:sldSz cx="25203150" cy="14222413"/>
  <p:notesSz cx="6797675" cy="9926638"/>
  <p:defaultTextStyle>
    <a:defPPr>
      <a:defRPr lang="da-DK"/>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529">
          <p15:clr>
            <a:srgbClr val="A4A3A4"/>
          </p15:clr>
        </p15:guide>
        <p15:guide id="2" pos="902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107F71-AE0C-4105-B9B6-474BCA76CDF6}" v="11" dt="2025-03-24T10:50:01.230"/>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087" autoAdjust="0"/>
    <p:restoredTop sz="80947" autoAdjust="0"/>
  </p:normalViewPr>
  <p:slideViewPr>
    <p:cSldViewPr snapToGrid="0">
      <p:cViewPr varScale="1">
        <p:scale>
          <a:sx n="31" d="100"/>
          <a:sy n="31" d="100"/>
        </p:scale>
        <p:origin x="333" y="252"/>
      </p:cViewPr>
      <p:guideLst>
        <p:guide orient="horz" pos="2529"/>
        <p:guide pos="902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sten Haarh" userId="02513efda8e184dd" providerId="LiveId" clId="{73107F71-AE0C-4105-B9B6-474BCA76CDF6}"/>
    <pc:docChg chg="custSel addSld delSld modSld sldOrd">
      <pc:chgData name="Karsten Haarh" userId="02513efda8e184dd" providerId="LiveId" clId="{73107F71-AE0C-4105-B9B6-474BCA76CDF6}" dt="2025-03-24T10:50:20.802" v="1111" actId="207"/>
      <pc:docMkLst>
        <pc:docMk/>
      </pc:docMkLst>
      <pc:sldChg chg="del">
        <pc:chgData name="Karsten Haarh" userId="02513efda8e184dd" providerId="LiveId" clId="{73107F71-AE0C-4105-B9B6-474BCA76CDF6}" dt="2025-03-23T11:27:30.627" v="280" actId="2696"/>
        <pc:sldMkLst>
          <pc:docMk/>
          <pc:sldMk cId="1596016843" sldId="280"/>
        </pc:sldMkLst>
      </pc:sldChg>
      <pc:sldChg chg="modSp add mod">
        <pc:chgData name="Karsten Haarh" userId="02513efda8e184dd" providerId="LiveId" clId="{73107F71-AE0C-4105-B9B6-474BCA76CDF6}" dt="2025-03-23T11:28:12.519" v="291" actId="948"/>
        <pc:sldMkLst>
          <pc:docMk/>
          <pc:sldMk cId="3446071803" sldId="280"/>
        </pc:sldMkLst>
        <pc:spChg chg="mod">
          <ac:chgData name="Karsten Haarh" userId="02513efda8e184dd" providerId="LiveId" clId="{73107F71-AE0C-4105-B9B6-474BCA76CDF6}" dt="2025-03-23T11:28:12.519" v="291" actId="948"/>
          <ac:spMkLst>
            <pc:docMk/>
            <pc:sldMk cId="3446071803" sldId="280"/>
            <ac:spMk id="3" creationId="{00D271E5-2ACD-F154-29F3-D5C787B901F6}"/>
          </ac:spMkLst>
        </pc:spChg>
      </pc:sldChg>
      <pc:sldChg chg="modSp mod ord">
        <pc:chgData name="Karsten Haarh" userId="02513efda8e184dd" providerId="LiveId" clId="{73107F71-AE0C-4105-B9B6-474BCA76CDF6}" dt="2025-03-23T11:18:17.295" v="28" actId="20577"/>
        <pc:sldMkLst>
          <pc:docMk/>
          <pc:sldMk cId="2595950364" sldId="327"/>
        </pc:sldMkLst>
        <pc:spChg chg="mod">
          <ac:chgData name="Karsten Haarh" userId="02513efda8e184dd" providerId="LiveId" clId="{73107F71-AE0C-4105-B9B6-474BCA76CDF6}" dt="2025-03-23T11:18:17.295" v="28" actId="20577"/>
          <ac:spMkLst>
            <pc:docMk/>
            <pc:sldMk cId="2595950364" sldId="327"/>
            <ac:spMk id="3" creationId="{00000000-0000-0000-0000-000000000000}"/>
          </ac:spMkLst>
        </pc:spChg>
      </pc:sldChg>
      <pc:sldChg chg="del mod modShow">
        <pc:chgData name="Karsten Haarh" userId="02513efda8e184dd" providerId="LiveId" clId="{73107F71-AE0C-4105-B9B6-474BCA76CDF6}" dt="2025-03-24T10:41:47.163" v="1084" actId="2696"/>
        <pc:sldMkLst>
          <pc:docMk/>
          <pc:sldMk cId="2713202193" sldId="339"/>
        </pc:sldMkLst>
      </pc:sldChg>
      <pc:sldChg chg="del">
        <pc:chgData name="Karsten Haarh" userId="02513efda8e184dd" providerId="LiveId" clId="{73107F71-AE0C-4105-B9B6-474BCA76CDF6}" dt="2025-03-23T11:37:56.412" v="904" actId="47"/>
        <pc:sldMkLst>
          <pc:docMk/>
          <pc:sldMk cId="110309707" sldId="354"/>
        </pc:sldMkLst>
      </pc:sldChg>
      <pc:sldChg chg="del">
        <pc:chgData name="Karsten Haarh" userId="02513efda8e184dd" providerId="LiveId" clId="{73107F71-AE0C-4105-B9B6-474BCA76CDF6}" dt="2025-03-23T11:37:38.878" v="903" actId="47"/>
        <pc:sldMkLst>
          <pc:docMk/>
          <pc:sldMk cId="2548248961" sldId="358"/>
        </pc:sldMkLst>
      </pc:sldChg>
      <pc:sldChg chg="del">
        <pc:chgData name="Karsten Haarh" userId="02513efda8e184dd" providerId="LiveId" clId="{73107F71-AE0C-4105-B9B6-474BCA76CDF6}" dt="2025-03-23T11:37:56.412" v="904" actId="47"/>
        <pc:sldMkLst>
          <pc:docMk/>
          <pc:sldMk cId="1865726459" sldId="359"/>
        </pc:sldMkLst>
      </pc:sldChg>
      <pc:sldChg chg="del">
        <pc:chgData name="Karsten Haarh" userId="02513efda8e184dd" providerId="LiveId" clId="{73107F71-AE0C-4105-B9B6-474BCA76CDF6}" dt="2025-03-23T11:37:56.412" v="904" actId="47"/>
        <pc:sldMkLst>
          <pc:docMk/>
          <pc:sldMk cId="3472802737" sldId="365"/>
        </pc:sldMkLst>
      </pc:sldChg>
      <pc:sldChg chg="del">
        <pc:chgData name="Karsten Haarh" userId="02513efda8e184dd" providerId="LiveId" clId="{73107F71-AE0C-4105-B9B6-474BCA76CDF6}" dt="2025-03-23T11:37:56.412" v="904" actId="47"/>
        <pc:sldMkLst>
          <pc:docMk/>
          <pc:sldMk cId="3250139395" sldId="388"/>
        </pc:sldMkLst>
      </pc:sldChg>
      <pc:sldChg chg="del">
        <pc:chgData name="Karsten Haarh" userId="02513efda8e184dd" providerId="LiveId" clId="{73107F71-AE0C-4105-B9B6-474BCA76CDF6}" dt="2025-03-23T11:38:00.513" v="905" actId="47"/>
        <pc:sldMkLst>
          <pc:docMk/>
          <pc:sldMk cId="344480797" sldId="389"/>
        </pc:sldMkLst>
      </pc:sldChg>
      <pc:sldChg chg="del">
        <pc:chgData name="Karsten Haarh" userId="02513efda8e184dd" providerId="LiveId" clId="{73107F71-AE0C-4105-B9B6-474BCA76CDF6}" dt="2025-03-23T11:28:50.168" v="294" actId="2696"/>
        <pc:sldMkLst>
          <pc:docMk/>
          <pc:sldMk cId="2551885016" sldId="391"/>
        </pc:sldMkLst>
      </pc:sldChg>
      <pc:sldChg chg="modSp add mod">
        <pc:chgData name="Karsten Haarh" userId="02513efda8e184dd" providerId="LiveId" clId="{73107F71-AE0C-4105-B9B6-474BCA76CDF6}" dt="2025-03-23T11:29:54.377" v="301" actId="20577"/>
        <pc:sldMkLst>
          <pc:docMk/>
          <pc:sldMk cId="2721731427" sldId="391"/>
        </pc:sldMkLst>
        <pc:spChg chg="mod">
          <ac:chgData name="Karsten Haarh" userId="02513efda8e184dd" providerId="LiveId" clId="{73107F71-AE0C-4105-B9B6-474BCA76CDF6}" dt="2025-03-23T11:29:54.377" v="301" actId="20577"/>
          <ac:spMkLst>
            <pc:docMk/>
            <pc:sldMk cId="2721731427" sldId="391"/>
            <ac:spMk id="3" creationId="{FA1DF6FB-6B2D-30FE-4D43-D758EF3FD638}"/>
          </ac:spMkLst>
        </pc:spChg>
      </pc:sldChg>
      <pc:sldChg chg="del">
        <pc:chgData name="Karsten Haarh" userId="02513efda8e184dd" providerId="LiveId" clId="{73107F71-AE0C-4105-B9B6-474BCA76CDF6}" dt="2025-03-23T11:28:31.552" v="292" actId="2696"/>
        <pc:sldMkLst>
          <pc:docMk/>
          <pc:sldMk cId="3327880638" sldId="394"/>
        </pc:sldMkLst>
      </pc:sldChg>
      <pc:sldChg chg="add">
        <pc:chgData name="Karsten Haarh" userId="02513efda8e184dd" providerId="LiveId" clId="{73107F71-AE0C-4105-B9B6-474BCA76CDF6}" dt="2025-03-23T11:28:38.835" v="293"/>
        <pc:sldMkLst>
          <pc:docMk/>
          <pc:sldMk cId="3734174484" sldId="394"/>
        </pc:sldMkLst>
      </pc:sldChg>
      <pc:sldChg chg="modSp mod">
        <pc:chgData name="Karsten Haarh" userId="02513efda8e184dd" providerId="LiveId" clId="{73107F71-AE0C-4105-B9B6-474BCA76CDF6}" dt="2025-03-23T11:20:05.479" v="35" actId="14100"/>
        <pc:sldMkLst>
          <pc:docMk/>
          <pc:sldMk cId="4250192929" sldId="395"/>
        </pc:sldMkLst>
        <pc:picChg chg="mod modCrop">
          <ac:chgData name="Karsten Haarh" userId="02513efda8e184dd" providerId="LiveId" clId="{73107F71-AE0C-4105-B9B6-474BCA76CDF6}" dt="2025-03-23T11:20:05.479" v="35" actId="14100"/>
          <ac:picMkLst>
            <pc:docMk/>
            <pc:sldMk cId="4250192929" sldId="395"/>
            <ac:picMk id="11" creationId="{578959AC-08CF-3636-0D6D-E219CA15C253}"/>
          </ac:picMkLst>
        </pc:picChg>
      </pc:sldChg>
      <pc:sldChg chg="modSp mod">
        <pc:chgData name="Karsten Haarh" userId="02513efda8e184dd" providerId="LiveId" clId="{73107F71-AE0C-4105-B9B6-474BCA76CDF6}" dt="2025-03-23T11:14:27.682" v="11" actId="20577"/>
        <pc:sldMkLst>
          <pc:docMk/>
          <pc:sldMk cId="3176452082" sldId="397"/>
        </pc:sldMkLst>
        <pc:spChg chg="mod">
          <ac:chgData name="Karsten Haarh" userId="02513efda8e184dd" providerId="LiveId" clId="{73107F71-AE0C-4105-B9B6-474BCA76CDF6}" dt="2025-03-23T11:14:27.682" v="11" actId="20577"/>
          <ac:spMkLst>
            <pc:docMk/>
            <pc:sldMk cId="3176452082" sldId="397"/>
            <ac:spMk id="3" creationId="{6EC3F016-48F8-CCDB-156E-FB38D2904883}"/>
          </ac:spMkLst>
        </pc:spChg>
      </pc:sldChg>
      <pc:sldChg chg="modSp mod">
        <pc:chgData name="Karsten Haarh" userId="02513efda8e184dd" providerId="LiveId" clId="{73107F71-AE0C-4105-B9B6-474BCA76CDF6}" dt="2025-03-24T10:50:20.802" v="1111" actId="207"/>
        <pc:sldMkLst>
          <pc:docMk/>
          <pc:sldMk cId="2727810493" sldId="398"/>
        </pc:sldMkLst>
        <pc:spChg chg="mod">
          <ac:chgData name="Karsten Haarh" userId="02513efda8e184dd" providerId="LiveId" clId="{73107F71-AE0C-4105-B9B6-474BCA76CDF6}" dt="2025-03-24T10:50:20.802" v="1111" actId="207"/>
          <ac:spMkLst>
            <pc:docMk/>
            <pc:sldMk cId="2727810493" sldId="398"/>
            <ac:spMk id="3" creationId="{9B41B5DE-4D29-9064-ED63-003567B0E5EE}"/>
          </ac:spMkLst>
        </pc:spChg>
      </pc:sldChg>
      <pc:sldChg chg="del">
        <pc:chgData name="Karsten Haarh" userId="02513efda8e184dd" providerId="LiveId" clId="{73107F71-AE0C-4105-B9B6-474BCA76CDF6}" dt="2025-03-24T10:42:46.658" v="1085" actId="2696"/>
        <pc:sldMkLst>
          <pc:docMk/>
          <pc:sldMk cId="2751420213" sldId="399"/>
        </pc:sldMkLst>
      </pc:sldChg>
      <pc:sldChg chg="del mod modShow">
        <pc:chgData name="Karsten Haarh" userId="02513efda8e184dd" providerId="LiveId" clId="{73107F71-AE0C-4105-B9B6-474BCA76CDF6}" dt="2025-03-23T11:27:01.622" v="279" actId="2696"/>
        <pc:sldMkLst>
          <pc:docMk/>
          <pc:sldMk cId="3981017087" sldId="400"/>
        </pc:sldMkLst>
      </pc:sldChg>
      <pc:sldChg chg="modSp mod">
        <pc:chgData name="Karsten Haarh" userId="02513efda8e184dd" providerId="LiveId" clId="{73107F71-AE0C-4105-B9B6-474BCA76CDF6}" dt="2025-03-23T11:36:49.948" v="902" actId="1076"/>
        <pc:sldMkLst>
          <pc:docMk/>
          <pc:sldMk cId="2234874380" sldId="401"/>
        </pc:sldMkLst>
        <pc:spChg chg="mod">
          <ac:chgData name="Karsten Haarh" userId="02513efda8e184dd" providerId="LiveId" clId="{73107F71-AE0C-4105-B9B6-474BCA76CDF6}" dt="2025-03-23T11:36:49.948" v="902" actId="1076"/>
          <ac:spMkLst>
            <pc:docMk/>
            <pc:sldMk cId="2234874380" sldId="401"/>
            <ac:spMk id="3" creationId="{0B5771F6-9CA7-2B35-C1F7-A2A4C9165459}"/>
          </ac:spMkLst>
        </pc:spChg>
      </pc:sldChg>
      <pc:sldChg chg="del">
        <pc:chgData name="Karsten Haarh" userId="02513efda8e184dd" providerId="LiveId" clId="{73107F71-AE0C-4105-B9B6-474BCA76CDF6}" dt="2025-03-24T10:41:24.558" v="1083" actId="2696"/>
        <pc:sldMkLst>
          <pc:docMk/>
          <pc:sldMk cId="3822546701" sldId="402"/>
        </pc:sldMkLst>
      </pc:sldChg>
      <pc:sldChg chg="modSp add mod">
        <pc:chgData name="Karsten Haarh" userId="02513efda8e184dd" providerId="LiveId" clId="{73107F71-AE0C-4105-B9B6-474BCA76CDF6}" dt="2025-03-23T11:17:45.475" v="22" actId="948"/>
        <pc:sldMkLst>
          <pc:docMk/>
          <pc:sldMk cId="216488189" sldId="403"/>
        </pc:sldMkLst>
        <pc:spChg chg="mod">
          <ac:chgData name="Karsten Haarh" userId="02513efda8e184dd" providerId="LiveId" clId="{73107F71-AE0C-4105-B9B6-474BCA76CDF6}" dt="2025-03-23T11:17:45.475" v="22" actId="948"/>
          <ac:spMkLst>
            <pc:docMk/>
            <pc:sldMk cId="216488189" sldId="403"/>
            <ac:spMk id="3" creationId="{4A52B0FC-18FD-47AF-97A0-2D044876EBAF}"/>
          </ac:spMkLst>
        </pc:spChg>
      </pc:sldChg>
      <pc:sldChg chg="modSp add mod">
        <pc:chgData name="Karsten Haarh" userId="02513efda8e184dd" providerId="LiveId" clId="{73107F71-AE0C-4105-B9B6-474BCA76CDF6}" dt="2025-03-23T11:20:37.478" v="39" actId="14100"/>
        <pc:sldMkLst>
          <pc:docMk/>
          <pc:sldMk cId="2532255622" sldId="404"/>
        </pc:sldMkLst>
        <pc:picChg chg="mod modCrop">
          <ac:chgData name="Karsten Haarh" userId="02513efda8e184dd" providerId="LiveId" clId="{73107F71-AE0C-4105-B9B6-474BCA76CDF6}" dt="2025-03-23T11:20:37.478" v="39" actId="14100"/>
          <ac:picMkLst>
            <pc:docMk/>
            <pc:sldMk cId="2532255622" sldId="404"/>
            <ac:picMk id="11" creationId="{DCA0A731-8CB5-1EB6-5245-C65695DCF821}"/>
          </ac:picMkLst>
        </pc:picChg>
      </pc:sldChg>
      <pc:sldChg chg="modSp add mod">
        <pc:chgData name="Karsten Haarh" userId="02513efda8e184dd" providerId="LiveId" clId="{73107F71-AE0C-4105-B9B6-474BCA76CDF6}" dt="2025-03-23T11:21:06.547" v="43" actId="14100"/>
        <pc:sldMkLst>
          <pc:docMk/>
          <pc:sldMk cId="835267109" sldId="405"/>
        </pc:sldMkLst>
        <pc:picChg chg="mod modCrop">
          <ac:chgData name="Karsten Haarh" userId="02513efda8e184dd" providerId="LiveId" clId="{73107F71-AE0C-4105-B9B6-474BCA76CDF6}" dt="2025-03-23T11:21:06.547" v="43" actId="14100"/>
          <ac:picMkLst>
            <pc:docMk/>
            <pc:sldMk cId="835267109" sldId="405"/>
            <ac:picMk id="11" creationId="{54D945D6-A683-7FFC-D01B-2D077A756520}"/>
          </ac:picMkLst>
        </pc:picChg>
      </pc:sldChg>
      <pc:sldChg chg="modSp add mod">
        <pc:chgData name="Karsten Haarh" userId="02513efda8e184dd" providerId="LiveId" clId="{73107F71-AE0C-4105-B9B6-474BCA76CDF6}" dt="2025-03-23T11:21:35.425" v="47" actId="14100"/>
        <pc:sldMkLst>
          <pc:docMk/>
          <pc:sldMk cId="4036289173" sldId="406"/>
        </pc:sldMkLst>
        <pc:picChg chg="mod modCrop">
          <ac:chgData name="Karsten Haarh" userId="02513efda8e184dd" providerId="LiveId" clId="{73107F71-AE0C-4105-B9B6-474BCA76CDF6}" dt="2025-03-23T11:21:35.425" v="47" actId="14100"/>
          <ac:picMkLst>
            <pc:docMk/>
            <pc:sldMk cId="4036289173" sldId="406"/>
            <ac:picMk id="11" creationId="{CB1FEC7F-FC34-4D5A-AFCF-25C6CD8B9046}"/>
          </ac:picMkLst>
        </pc:picChg>
      </pc:sldChg>
      <pc:sldChg chg="addSp modSp add mod">
        <pc:chgData name="Karsten Haarh" userId="02513efda8e184dd" providerId="LiveId" clId="{73107F71-AE0C-4105-B9B6-474BCA76CDF6}" dt="2025-03-23T11:26:25.487" v="277" actId="1076"/>
        <pc:sldMkLst>
          <pc:docMk/>
          <pc:sldMk cId="69370723" sldId="407"/>
        </pc:sldMkLst>
        <pc:spChg chg="add mod">
          <ac:chgData name="Karsten Haarh" userId="02513efda8e184dd" providerId="LiveId" clId="{73107F71-AE0C-4105-B9B6-474BCA76CDF6}" dt="2025-03-23T11:26:18.233" v="276" actId="20577"/>
          <ac:spMkLst>
            <pc:docMk/>
            <pc:sldMk cId="69370723" sldId="407"/>
            <ac:spMk id="2" creationId="{DB81216F-DB24-E7B3-54F7-D9BF46CD8315}"/>
          </ac:spMkLst>
        </pc:spChg>
        <pc:picChg chg="mod modCrop">
          <ac:chgData name="Karsten Haarh" userId="02513efda8e184dd" providerId="LiveId" clId="{73107F71-AE0C-4105-B9B6-474BCA76CDF6}" dt="2025-03-23T11:26:25.487" v="277" actId="1076"/>
          <ac:picMkLst>
            <pc:docMk/>
            <pc:sldMk cId="69370723" sldId="407"/>
            <ac:picMk id="11" creationId="{3EBB446D-086C-839A-4A2D-3B9C7A91A1F0}"/>
          </ac:picMkLst>
        </pc:picChg>
      </pc:sldChg>
      <pc:sldChg chg="add ord">
        <pc:chgData name="Karsten Haarh" userId="02513efda8e184dd" providerId="LiveId" clId="{73107F71-AE0C-4105-B9B6-474BCA76CDF6}" dt="2025-03-23T11:25:57.732" v="270"/>
        <pc:sldMkLst>
          <pc:docMk/>
          <pc:sldMk cId="2441462080" sldId="408"/>
        </pc:sldMkLst>
      </pc:sldChg>
      <pc:sldChg chg="modSp add mod">
        <pc:chgData name="Karsten Haarh" userId="02513efda8e184dd" providerId="LiveId" clId="{73107F71-AE0C-4105-B9B6-474BCA76CDF6}" dt="2025-03-23T11:40:15.431" v="1082" actId="20577"/>
        <pc:sldMkLst>
          <pc:docMk/>
          <pc:sldMk cId="2036076740" sldId="409"/>
        </pc:sldMkLst>
        <pc:spChg chg="mod">
          <ac:chgData name="Karsten Haarh" userId="02513efda8e184dd" providerId="LiveId" clId="{73107F71-AE0C-4105-B9B6-474BCA76CDF6}" dt="2025-03-23T11:40:15.431" v="1082" actId="20577"/>
          <ac:spMkLst>
            <pc:docMk/>
            <pc:sldMk cId="2036076740" sldId="409"/>
            <ac:spMk id="3" creationId="{5FA5D58D-9BFB-14AC-7223-18E6E5FA2607}"/>
          </ac:spMkLst>
        </pc:spChg>
      </pc:sldChg>
      <pc:sldChg chg="modSp add mod">
        <pc:chgData name="Karsten Haarh" userId="02513efda8e184dd" providerId="LiveId" clId="{73107F71-AE0C-4105-B9B6-474BCA76CDF6}" dt="2025-03-23T11:29:17.168" v="298" actId="20577"/>
        <pc:sldMkLst>
          <pc:docMk/>
          <pc:sldMk cId="765651202" sldId="410"/>
        </pc:sldMkLst>
        <pc:spChg chg="mod">
          <ac:chgData name="Karsten Haarh" userId="02513efda8e184dd" providerId="LiveId" clId="{73107F71-AE0C-4105-B9B6-474BCA76CDF6}" dt="2025-03-23T11:29:17.168" v="298" actId="20577"/>
          <ac:spMkLst>
            <pc:docMk/>
            <pc:sldMk cId="765651202" sldId="410"/>
            <ac:spMk id="3" creationId="{01EF3FD7-EB6D-86FD-0A98-7C0A5FDB5E09}"/>
          </ac:spMkLst>
        </pc:spChg>
      </pc:sldChg>
      <pc:sldChg chg="modSp add mod">
        <pc:chgData name="Karsten Haarh" userId="02513efda8e184dd" providerId="LiveId" clId="{73107F71-AE0C-4105-B9B6-474BCA76CDF6}" dt="2025-03-23T11:35:22.530" v="798" actId="948"/>
        <pc:sldMkLst>
          <pc:docMk/>
          <pc:sldMk cId="522591799" sldId="411"/>
        </pc:sldMkLst>
        <pc:spChg chg="mod">
          <ac:chgData name="Karsten Haarh" userId="02513efda8e184dd" providerId="LiveId" clId="{73107F71-AE0C-4105-B9B6-474BCA76CDF6}" dt="2025-03-23T11:35:22.530" v="798" actId="948"/>
          <ac:spMkLst>
            <pc:docMk/>
            <pc:sldMk cId="522591799" sldId="411"/>
            <ac:spMk id="3" creationId="{48130BCD-5DEC-8DD5-646C-52E5B24D8C0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3" y="2"/>
            <a:ext cx="2945659" cy="496332"/>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50446" y="2"/>
            <a:ext cx="2945659" cy="496332"/>
          </a:xfrm>
          <a:prstGeom prst="rect">
            <a:avLst/>
          </a:prstGeom>
        </p:spPr>
        <p:txBody>
          <a:bodyPr vert="horz" lIns="91440" tIns="45720" rIns="91440" bIns="45720" rtlCol="0"/>
          <a:lstStyle>
            <a:lvl1pPr algn="r">
              <a:defRPr sz="1200"/>
            </a:lvl1pPr>
          </a:lstStyle>
          <a:p>
            <a:fld id="{1F10BACC-4FF2-4988-84C6-1E4994EA5D82}" type="datetimeFigureOut">
              <a:rPr lang="da-DK" smtClean="0"/>
              <a:pPr/>
              <a:t>24-03-2025</a:t>
            </a:fld>
            <a:endParaRPr lang="da-DK"/>
          </a:p>
        </p:txBody>
      </p:sp>
      <p:sp>
        <p:nvSpPr>
          <p:cNvPr id="4" name="Pladsholder til sidefod 3"/>
          <p:cNvSpPr>
            <a:spLocks noGrp="1"/>
          </p:cNvSpPr>
          <p:nvPr>
            <p:ph type="ftr" sz="quarter" idx="2"/>
          </p:nvPr>
        </p:nvSpPr>
        <p:spPr>
          <a:xfrm>
            <a:off x="3" y="9428584"/>
            <a:ext cx="2945659" cy="496332"/>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850446" y="9428584"/>
            <a:ext cx="2945659" cy="496332"/>
          </a:xfrm>
          <a:prstGeom prst="rect">
            <a:avLst/>
          </a:prstGeom>
        </p:spPr>
        <p:txBody>
          <a:bodyPr vert="horz" lIns="91440" tIns="45720" rIns="91440" bIns="45720" rtlCol="0" anchor="b"/>
          <a:lstStyle>
            <a:lvl1pPr algn="r">
              <a:defRPr sz="1200"/>
            </a:lvl1pPr>
          </a:lstStyle>
          <a:p>
            <a:fld id="{4E0C0037-C455-4F40-AB1E-85D2096304EA}" type="slidenum">
              <a:rPr lang="da-DK" smtClean="0"/>
              <a:pPr/>
              <a:t>‹nr.›</a:t>
            </a:fld>
            <a:endParaRPr lang="da-DK"/>
          </a:p>
        </p:txBody>
      </p:sp>
    </p:spTree>
    <p:extLst>
      <p:ext uri="{BB962C8B-B14F-4D97-AF65-F5344CB8AC3E}">
        <p14:creationId xmlns:p14="http://schemas.microsoft.com/office/powerpoint/2010/main" val="3835382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3" y="2"/>
            <a:ext cx="2945659" cy="496332"/>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6" y="2"/>
            <a:ext cx="2945659" cy="496332"/>
          </a:xfrm>
          <a:prstGeom prst="rect">
            <a:avLst/>
          </a:prstGeom>
        </p:spPr>
        <p:txBody>
          <a:bodyPr vert="horz" lIns="91440" tIns="45720" rIns="91440" bIns="45720" rtlCol="0"/>
          <a:lstStyle>
            <a:lvl1pPr algn="r">
              <a:defRPr sz="1200"/>
            </a:lvl1pPr>
          </a:lstStyle>
          <a:p>
            <a:fld id="{236A9632-3817-4722-AAB1-B422E5B72EDF}" type="datetimeFigureOut">
              <a:rPr lang="da-DK" smtClean="0"/>
              <a:pPr/>
              <a:t>24-03-2025</a:t>
            </a:fld>
            <a:endParaRPr lang="da-DK"/>
          </a:p>
        </p:txBody>
      </p:sp>
      <p:sp>
        <p:nvSpPr>
          <p:cNvPr id="4" name="Pladsholder til diasbillede 3"/>
          <p:cNvSpPr>
            <a:spLocks noGrp="1" noRot="1" noChangeAspect="1"/>
          </p:cNvSpPr>
          <p:nvPr>
            <p:ph type="sldImg" idx="2"/>
          </p:nvPr>
        </p:nvSpPr>
        <p:spPr>
          <a:xfrm>
            <a:off x="101600" y="744538"/>
            <a:ext cx="6594475" cy="372268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15155"/>
            <a:ext cx="5438140" cy="4466988"/>
          </a:xfrm>
          <a:prstGeom prst="rect">
            <a:avLst/>
          </a:prstGeom>
        </p:spPr>
        <p:txBody>
          <a:bodyPr vert="horz" lIns="91440" tIns="45720" rIns="91440" bIns="45720" rtlCol="0">
            <a:normAutofit/>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3" y="9428584"/>
            <a:ext cx="2945659" cy="496332"/>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50446" y="9428584"/>
            <a:ext cx="2945659" cy="496332"/>
          </a:xfrm>
          <a:prstGeom prst="rect">
            <a:avLst/>
          </a:prstGeom>
        </p:spPr>
        <p:txBody>
          <a:bodyPr vert="horz" lIns="91440" tIns="45720" rIns="91440" bIns="45720" rtlCol="0" anchor="b"/>
          <a:lstStyle>
            <a:lvl1pPr algn="r">
              <a:defRPr sz="1200"/>
            </a:lvl1pPr>
          </a:lstStyle>
          <a:p>
            <a:fld id="{489ED638-9DC0-4425-B715-4FA876D0800A}" type="slidenum">
              <a:rPr lang="da-DK" smtClean="0"/>
              <a:pPr/>
              <a:t>‹nr.›</a:t>
            </a:fld>
            <a:endParaRPr lang="da-DK"/>
          </a:p>
        </p:txBody>
      </p:sp>
    </p:spTree>
    <p:extLst>
      <p:ext uri="{BB962C8B-B14F-4D97-AF65-F5344CB8AC3E}">
        <p14:creationId xmlns:p14="http://schemas.microsoft.com/office/powerpoint/2010/main" val="1167227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fld id="{489ED638-9DC0-4425-B715-4FA876D0800A}" type="slidenum">
              <a:rPr lang="da-DK" smtClean="0"/>
              <a:pPr/>
              <a:t>1</a:t>
            </a:fld>
            <a:endParaRPr lang="da-DK"/>
          </a:p>
        </p:txBody>
      </p:sp>
    </p:spTree>
    <p:extLst>
      <p:ext uri="{BB962C8B-B14F-4D97-AF65-F5344CB8AC3E}">
        <p14:creationId xmlns:p14="http://schemas.microsoft.com/office/powerpoint/2010/main" val="1765004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[G44.843]          Headache attributed to acute glaucoma </a:t>
            </a:r>
          </a:p>
          <a:p>
            <a:r>
              <a:rPr lang="en-US" dirty="0"/>
              <a:t>[G44.843]          Headache attributed to disorder of eyes</a:t>
            </a:r>
          </a:p>
          <a:p>
            <a:r>
              <a:rPr lang="en-US" dirty="0"/>
              <a:t>[G44.843]          Headache attributed to refractive errors  [H52]</a:t>
            </a:r>
          </a:p>
          <a:p>
            <a:r>
              <a:rPr lang="en-US" dirty="0"/>
              <a:t>[G44.843]          Headache attributed to heterophoria or </a:t>
            </a:r>
            <a:r>
              <a:rPr lang="en-US" dirty="0" err="1"/>
              <a:t>herotropia</a:t>
            </a:r>
            <a:r>
              <a:rPr lang="en-US" dirty="0"/>
              <a:t> (latent or manifest squint  [H50.3-H50.5]</a:t>
            </a:r>
          </a:p>
          <a:p>
            <a:endParaRPr lang="en-US" dirty="0"/>
          </a:p>
          <a:p>
            <a:endParaRPr lang="da-DK" dirty="0"/>
          </a:p>
        </p:txBody>
      </p:sp>
      <p:sp>
        <p:nvSpPr>
          <p:cNvPr id="4" name="Pladsholder til slidenummer 3"/>
          <p:cNvSpPr>
            <a:spLocks noGrp="1"/>
          </p:cNvSpPr>
          <p:nvPr>
            <p:ph type="sldNum" sz="quarter" idx="10"/>
          </p:nvPr>
        </p:nvSpPr>
        <p:spPr/>
        <p:txBody>
          <a:bodyPr/>
          <a:lstStyle/>
          <a:p>
            <a:fld id="{489ED638-9DC0-4425-B715-4FA876D0800A}" type="slidenum">
              <a:rPr lang="da-DK" smtClean="0"/>
              <a:pPr/>
              <a:t>3</a:t>
            </a:fld>
            <a:endParaRPr lang="da-DK"/>
          </a:p>
        </p:txBody>
      </p:sp>
    </p:spTree>
    <p:extLst>
      <p:ext uri="{BB962C8B-B14F-4D97-AF65-F5344CB8AC3E}">
        <p14:creationId xmlns:p14="http://schemas.microsoft.com/office/powerpoint/2010/main" val="4252165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489ED638-9DC0-4425-B715-4FA876D0800A}" type="slidenum">
              <a:rPr lang="da-DK" smtClean="0"/>
              <a:pPr/>
              <a:t>5</a:t>
            </a:fld>
            <a:endParaRPr lang="da-DK"/>
          </a:p>
        </p:txBody>
      </p:sp>
    </p:spTree>
    <p:extLst>
      <p:ext uri="{BB962C8B-B14F-4D97-AF65-F5344CB8AC3E}">
        <p14:creationId xmlns:p14="http://schemas.microsoft.com/office/powerpoint/2010/main" val="2802044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5EF86-6AC0-185B-19F9-C4FD4C4AD117}"/>
            </a:ext>
          </a:extLst>
        </p:cNvPr>
        <p:cNvGrpSpPr/>
        <p:nvPr/>
      </p:nvGrpSpPr>
      <p:grpSpPr>
        <a:xfrm>
          <a:off x="0" y="0"/>
          <a:ext cx="0" cy="0"/>
          <a:chOff x="0" y="0"/>
          <a:chExt cx="0" cy="0"/>
        </a:xfrm>
      </p:grpSpPr>
      <p:sp>
        <p:nvSpPr>
          <p:cNvPr id="16386" name="Pladsholder til slidebillede 1">
            <a:extLst>
              <a:ext uri="{FF2B5EF4-FFF2-40B4-BE49-F238E27FC236}">
                <a16:creationId xmlns:a16="http://schemas.microsoft.com/office/drawing/2014/main" id="{F471629C-DA81-79CC-2094-4FFFE90DD046}"/>
              </a:ext>
            </a:extLst>
          </p:cNvPr>
          <p:cNvSpPr>
            <a:spLocks noGrp="1" noRot="1" noChangeAspect="1" noTextEdit="1"/>
          </p:cNvSpPr>
          <p:nvPr>
            <p:ph type="sldImg"/>
          </p:nvPr>
        </p:nvSpPr>
        <p:spPr>
          <a:ln/>
        </p:spPr>
      </p:sp>
      <p:sp>
        <p:nvSpPr>
          <p:cNvPr id="16387" name="Pladsholder til noter 2">
            <a:extLst>
              <a:ext uri="{FF2B5EF4-FFF2-40B4-BE49-F238E27FC236}">
                <a16:creationId xmlns:a16="http://schemas.microsoft.com/office/drawing/2014/main" id="{B0718A22-3374-39C7-A888-E1584D37A68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a-DK" altLang="da-DK">
              <a:latin typeface="Arial" panose="020B0604020202020204" pitchFamily="34" charset="0"/>
            </a:endParaRPr>
          </a:p>
        </p:txBody>
      </p:sp>
      <p:sp>
        <p:nvSpPr>
          <p:cNvPr id="16388" name="Pladsholder til slidenummer 3">
            <a:extLst>
              <a:ext uri="{FF2B5EF4-FFF2-40B4-BE49-F238E27FC236}">
                <a16:creationId xmlns:a16="http://schemas.microsoft.com/office/drawing/2014/main" id="{D726D5A5-B48A-ADD8-2D45-1BF542CBE89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0AC3CEE-07BC-472E-A571-ADAFA95861C2}" type="slidenum">
              <a:rPr lang="da-DK" altLang="da-DK" smtClean="0"/>
              <a:pPr/>
              <a:t>7</a:t>
            </a:fld>
            <a:endParaRPr lang="da-DK" altLang="da-DK"/>
          </a:p>
        </p:txBody>
      </p:sp>
    </p:spTree>
    <p:extLst>
      <p:ext uri="{BB962C8B-B14F-4D97-AF65-F5344CB8AC3E}">
        <p14:creationId xmlns:p14="http://schemas.microsoft.com/office/powerpoint/2010/main" val="958198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Pladsholder til slidebillede 1"/>
          <p:cNvSpPr>
            <a:spLocks noGrp="1" noRot="1" noChangeAspect="1" noTextEdit="1"/>
          </p:cNvSpPr>
          <p:nvPr>
            <p:ph type="sldImg"/>
          </p:nvPr>
        </p:nvSpPr>
        <p:spPr>
          <a:ln/>
        </p:spPr>
      </p:sp>
      <p:sp>
        <p:nvSpPr>
          <p:cNvPr id="16387" name="Pladsholder til no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a-DK" altLang="da-DK" dirty="0">
              <a:latin typeface="Arial" panose="020B0604020202020204" pitchFamily="34" charset="0"/>
            </a:endParaRPr>
          </a:p>
        </p:txBody>
      </p:sp>
      <p:sp>
        <p:nvSpPr>
          <p:cNvPr id="16388" name="Pladsholder til sli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0AC3CEE-07BC-472E-A571-ADAFA95861C2}" type="slidenum">
              <a:rPr lang="da-DK" altLang="da-DK" smtClean="0"/>
              <a:pPr/>
              <a:t>8</a:t>
            </a:fld>
            <a:endParaRPr lang="da-DK" altLang="da-DK"/>
          </a:p>
        </p:txBody>
      </p:sp>
    </p:spTree>
    <p:extLst>
      <p:ext uri="{BB962C8B-B14F-4D97-AF65-F5344CB8AC3E}">
        <p14:creationId xmlns:p14="http://schemas.microsoft.com/office/powerpoint/2010/main" val="18689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15EF0-C877-13B8-45B2-15478F6BAF04}"/>
            </a:ext>
          </a:extLst>
        </p:cNvPr>
        <p:cNvGrpSpPr/>
        <p:nvPr/>
      </p:nvGrpSpPr>
      <p:grpSpPr>
        <a:xfrm>
          <a:off x="0" y="0"/>
          <a:ext cx="0" cy="0"/>
          <a:chOff x="0" y="0"/>
          <a:chExt cx="0" cy="0"/>
        </a:xfrm>
      </p:grpSpPr>
      <p:sp>
        <p:nvSpPr>
          <p:cNvPr id="2" name="Pladsholder til diasbillede 1">
            <a:extLst>
              <a:ext uri="{FF2B5EF4-FFF2-40B4-BE49-F238E27FC236}">
                <a16:creationId xmlns:a16="http://schemas.microsoft.com/office/drawing/2014/main" id="{8168CBAC-18C5-4B60-8255-B3D2A799CA3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0F02F09-2B2C-4F03-373D-5C436676724A}"/>
              </a:ext>
            </a:extLst>
          </p:cNvPr>
          <p:cNvSpPr>
            <a:spLocks noGrp="1"/>
          </p:cNvSpPr>
          <p:nvPr>
            <p:ph type="body" idx="1"/>
          </p:nvPr>
        </p:nvSpPr>
        <p:spPr/>
        <p:txBody>
          <a:bodyPr>
            <a:normAutofit/>
          </a:bodyPr>
          <a:lstStyle/>
          <a:p>
            <a:endParaRPr lang="da-DK" dirty="0"/>
          </a:p>
        </p:txBody>
      </p:sp>
      <p:sp>
        <p:nvSpPr>
          <p:cNvPr id="4" name="Pladsholder til diasnummer 3">
            <a:extLst>
              <a:ext uri="{FF2B5EF4-FFF2-40B4-BE49-F238E27FC236}">
                <a16:creationId xmlns:a16="http://schemas.microsoft.com/office/drawing/2014/main" id="{BAE5A24F-BD72-2B57-EF3E-6515B23C3755}"/>
              </a:ext>
            </a:extLst>
          </p:cNvPr>
          <p:cNvSpPr>
            <a:spLocks noGrp="1"/>
          </p:cNvSpPr>
          <p:nvPr>
            <p:ph type="sldNum" sz="quarter" idx="10"/>
          </p:nvPr>
        </p:nvSpPr>
        <p:spPr/>
        <p:txBody>
          <a:bodyPr/>
          <a:lstStyle/>
          <a:p>
            <a:fld id="{489ED638-9DC0-4425-B715-4FA876D0800A}" type="slidenum">
              <a:rPr lang="da-DK" smtClean="0"/>
              <a:pPr/>
              <a:t>11</a:t>
            </a:fld>
            <a:endParaRPr lang="da-DK"/>
          </a:p>
        </p:txBody>
      </p:sp>
    </p:spTree>
    <p:extLst>
      <p:ext uri="{BB962C8B-B14F-4D97-AF65-F5344CB8AC3E}">
        <p14:creationId xmlns:p14="http://schemas.microsoft.com/office/powerpoint/2010/main" val="1334869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fld id="{489ED638-9DC0-4425-B715-4FA876D0800A}" type="slidenum">
              <a:rPr lang="da-DK" smtClean="0"/>
              <a:pPr/>
              <a:t>12</a:t>
            </a:fld>
            <a:endParaRPr lang="da-DK"/>
          </a:p>
        </p:txBody>
      </p:sp>
    </p:spTree>
    <p:extLst>
      <p:ext uri="{BB962C8B-B14F-4D97-AF65-F5344CB8AC3E}">
        <p14:creationId xmlns:p14="http://schemas.microsoft.com/office/powerpoint/2010/main" val="3726755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11142-B264-2BFD-7258-F325221D1EC2}"/>
            </a:ext>
          </a:extLst>
        </p:cNvPr>
        <p:cNvGrpSpPr/>
        <p:nvPr/>
      </p:nvGrpSpPr>
      <p:grpSpPr>
        <a:xfrm>
          <a:off x="0" y="0"/>
          <a:ext cx="0" cy="0"/>
          <a:chOff x="0" y="0"/>
          <a:chExt cx="0" cy="0"/>
        </a:xfrm>
      </p:grpSpPr>
      <p:sp>
        <p:nvSpPr>
          <p:cNvPr id="2" name="Pladsholder til diasbillede 1">
            <a:extLst>
              <a:ext uri="{FF2B5EF4-FFF2-40B4-BE49-F238E27FC236}">
                <a16:creationId xmlns:a16="http://schemas.microsoft.com/office/drawing/2014/main" id="{2C2CF7A5-14F8-9477-2596-F44113EA644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2ACE68A-C9E6-D7D0-3718-04FF2DAF356E}"/>
              </a:ext>
            </a:extLst>
          </p:cNvPr>
          <p:cNvSpPr>
            <a:spLocks noGrp="1"/>
          </p:cNvSpPr>
          <p:nvPr>
            <p:ph type="body" idx="1"/>
          </p:nvPr>
        </p:nvSpPr>
        <p:spPr/>
        <p:txBody>
          <a:bodyPr>
            <a:normAutofit/>
          </a:bodyPr>
          <a:lstStyle/>
          <a:p>
            <a:endParaRPr lang="da-DK" dirty="0"/>
          </a:p>
        </p:txBody>
      </p:sp>
      <p:sp>
        <p:nvSpPr>
          <p:cNvPr id="4" name="Pladsholder til diasnummer 3">
            <a:extLst>
              <a:ext uri="{FF2B5EF4-FFF2-40B4-BE49-F238E27FC236}">
                <a16:creationId xmlns:a16="http://schemas.microsoft.com/office/drawing/2014/main" id="{A809C02A-ED62-223D-4E5F-C146DAE45539}"/>
              </a:ext>
            </a:extLst>
          </p:cNvPr>
          <p:cNvSpPr>
            <a:spLocks noGrp="1"/>
          </p:cNvSpPr>
          <p:nvPr>
            <p:ph type="sldNum" sz="quarter" idx="10"/>
          </p:nvPr>
        </p:nvSpPr>
        <p:spPr/>
        <p:txBody>
          <a:bodyPr/>
          <a:lstStyle/>
          <a:p>
            <a:fld id="{489ED638-9DC0-4425-B715-4FA876D0800A}" type="slidenum">
              <a:rPr lang="da-DK" smtClean="0"/>
              <a:pPr/>
              <a:t>14</a:t>
            </a:fld>
            <a:endParaRPr lang="da-DK"/>
          </a:p>
        </p:txBody>
      </p:sp>
    </p:spTree>
    <p:extLst>
      <p:ext uri="{BB962C8B-B14F-4D97-AF65-F5344CB8AC3E}">
        <p14:creationId xmlns:p14="http://schemas.microsoft.com/office/powerpoint/2010/main" val="222190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36A31-E79D-4B78-7DE9-8F8EF1A8ABCB}"/>
            </a:ext>
          </a:extLst>
        </p:cNvPr>
        <p:cNvGrpSpPr/>
        <p:nvPr/>
      </p:nvGrpSpPr>
      <p:grpSpPr>
        <a:xfrm>
          <a:off x="0" y="0"/>
          <a:ext cx="0" cy="0"/>
          <a:chOff x="0" y="0"/>
          <a:chExt cx="0" cy="0"/>
        </a:xfrm>
      </p:grpSpPr>
      <p:sp>
        <p:nvSpPr>
          <p:cNvPr id="2" name="Pladsholder til diasbillede 1">
            <a:extLst>
              <a:ext uri="{FF2B5EF4-FFF2-40B4-BE49-F238E27FC236}">
                <a16:creationId xmlns:a16="http://schemas.microsoft.com/office/drawing/2014/main" id="{68CC0E4D-076B-D5FD-3FB6-4391C195832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E3E3717-302B-8271-1936-F4E78B16F126}"/>
              </a:ext>
            </a:extLst>
          </p:cNvPr>
          <p:cNvSpPr>
            <a:spLocks noGrp="1"/>
          </p:cNvSpPr>
          <p:nvPr>
            <p:ph type="body" idx="1"/>
          </p:nvPr>
        </p:nvSpPr>
        <p:spPr/>
        <p:txBody>
          <a:bodyPr>
            <a:normAutofit/>
          </a:bodyPr>
          <a:lstStyle/>
          <a:p>
            <a:endParaRPr lang="da-DK" dirty="0"/>
          </a:p>
        </p:txBody>
      </p:sp>
      <p:sp>
        <p:nvSpPr>
          <p:cNvPr id="4" name="Pladsholder til diasnummer 3">
            <a:extLst>
              <a:ext uri="{FF2B5EF4-FFF2-40B4-BE49-F238E27FC236}">
                <a16:creationId xmlns:a16="http://schemas.microsoft.com/office/drawing/2014/main" id="{353AF4E8-5A65-987E-14D6-D7C83C663DAD}"/>
              </a:ext>
            </a:extLst>
          </p:cNvPr>
          <p:cNvSpPr>
            <a:spLocks noGrp="1"/>
          </p:cNvSpPr>
          <p:nvPr>
            <p:ph type="sldNum" sz="quarter" idx="10"/>
          </p:nvPr>
        </p:nvSpPr>
        <p:spPr/>
        <p:txBody>
          <a:bodyPr/>
          <a:lstStyle/>
          <a:p>
            <a:fld id="{489ED638-9DC0-4425-B715-4FA876D0800A}" type="slidenum">
              <a:rPr lang="da-DK" smtClean="0"/>
              <a:pPr/>
              <a:t>16</a:t>
            </a:fld>
            <a:endParaRPr lang="da-DK"/>
          </a:p>
        </p:txBody>
      </p:sp>
    </p:spTree>
    <p:extLst>
      <p:ext uri="{BB962C8B-B14F-4D97-AF65-F5344CB8AC3E}">
        <p14:creationId xmlns:p14="http://schemas.microsoft.com/office/powerpoint/2010/main" val="4071746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FA16A-9B38-B93B-F576-DDC3AAEB9BDC}"/>
            </a:ext>
          </a:extLst>
        </p:cNvPr>
        <p:cNvGrpSpPr/>
        <p:nvPr/>
      </p:nvGrpSpPr>
      <p:grpSpPr>
        <a:xfrm>
          <a:off x="0" y="0"/>
          <a:ext cx="0" cy="0"/>
          <a:chOff x="0" y="0"/>
          <a:chExt cx="0" cy="0"/>
        </a:xfrm>
      </p:grpSpPr>
      <p:sp>
        <p:nvSpPr>
          <p:cNvPr id="2" name="Pladsholder til diasbillede 1">
            <a:extLst>
              <a:ext uri="{FF2B5EF4-FFF2-40B4-BE49-F238E27FC236}">
                <a16:creationId xmlns:a16="http://schemas.microsoft.com/office/drawing/2014/main" id="{B2F571D6-C820-FC9A-BB93-EA34F68D21E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DDA6508-2CE3-BEE5-6F7E-F48DA98D7048}"/>
              </a:ext>
            </a:extLst>
          </p:cNvPr>
          <p:cNvSpPr>
            <a:spLocks noGrp="1"/>
          </p:cNvSpPr>
          <p:nvPr>
            <p:ph type="body" idx="1"/>
          </p:nvPr>
        </p:nvSpPr>
        <p:spPr/>
        <p:txBody>
          <a:bodyPr>
            <a:normAutofit/>
          </a:bodyPr>
          <a:lstStyle/>
          <a:p>
            <a:endParaRPr lang="da-DK" dirty="0"/>
          </a:p>
        </p:txBody>
      </p:sp>
      <p:sp>
        <p:nvSpPr>
          <p:cNvPr id="4" name="Pladsholder til diasnummer 3">
            <a:extLst>
              <a:ext uri="{FF2B5EF4-FFF2-40B4-BE49-F238E27FC236}">
                <a16:creationId xmlns:a16="http://schemas.microsoft.com/office/drawing/2014/main" id="{1A5F4DAA-A99A-83DD-276B-6C3F6D73B89C}"/>
              </a:ext>
            </a:extLst>
          </p:cNvPr>
          <p:cNvSpPr>
            <a:spLocks noGrp="1"/>
          </p:cNvSpPr>
          <p:nvPr>
            <p:ph type="sldNum" sz="quarter" idx="10"/>
          </p:nvPr>
        </p:nvSpPr>
        <p:spPr/>
        <p:txBody>
          <a:bodyPr/>
          <a:lstStyle/>
          <a:p>
            <a:fld id="{489ED638-9DC0-4425-B715-4FA876D0800A}" type="slidenum">
              <a:rPr lang="da-DK" smtClean="0"/>
              <a:pPr/>
              <a:t>18</a:t>
            </a:fld>
            <a:endParaRPr lang="da-DK"/>
          </a:p>
        </p:txBody>
      </p:sp>
    </p:spTree>
    <p:extLst>
      <p:ext uri="{BB962C8B-B14F-4D97-AF65-F5344CB8AC3E}">
        <p14:creationId xmlns:p14="http://schemas.microsoft.com/office/powerpoint/2010/main" val="4026971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2ECA6-CB4F-D733-AB61-40CA94A1F88E}"/>
            </a:ext>
          </a:extLst>
        </p:cNvPr>
        <p:cNvGrpSpPr/>
        <p:nvPr/>
      </p:nvGrpSpPr>
      <p:grpSpPr>
        <a:xfrm>
          <a:off x="0" y="0"/>
          <a:ext cx="0" cy="0"/>
          <a:chOff x="0" y="0"/>
          <a:chExt cx="0" cy="0"/>
        </a:xfrm>
      </p:grpSpPr>
      <p:sp>
        <p:nvSpPr>
          <p:cNvPr id="2" name="Pladsholder til diasbillede 1">
            <a:extLst>
              <a:ext uri="{FF2B5EF4-FFF2-40B4-BE49-F238E27FC236}">
                <a16:creationId xmlns:a16="http://schemas.microsoft.com/office/drawing/2014/main" id="{FEBED871-09C9-EEBA-8309-666DC699B03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624AD0F-8DC5-6A0E-0989-839A8DDBBCDE}"/>
              </a:ext>
            </a:extLst>
          </p:cNvPr>
          <p:cNvSpPr>
            <a:spLocks noGrp="1"/>
          </p:cNvSpPr>
          <p:nvPr>
            <p:ph type="body" idx="1"/>
          </p:nvPr>
        </p:nvSpPr>
        <p:spPr/>
        <p:txBody>
          <a:bodyPr>
            <a:normAutofit/>
          </a:bodyPr>
          <a:lstStyle/>
          <a:p>
            <a:endParaRPr lang="da-DK" dirty="0"/>
          </a:p>
        </p:txBody>
      </p:sp>
      <p:sp>
        <p:nvSpPr>
          <p:cNvPr id="4" name="Pladsholder til diasnummer 3">
            <a:extLst>
              <a:ext uri="{FF2B5EF4-FFF2-40B4-BE49-F238E27FC236}">
                <a16:creationId xmlns:a16="http://schemas.microsoft.com/office/drawing/2014/main" id="{82394643-C2D4-A8C7-ADBA-535B6DEC4A6E}"/>
              </a:ext>
            </a:extLst>
          </p:cNvPr>
          <p:cNvSpPr>
            <a:spLocks noGrp="1"/>
          </p:cNvSpPr>
          <p:nvPr>
            <p:ph type="sldNum" sz="quarter" idx="10"/>
          </p:nvPr>
        </p:nvSpPr>
        <p:spPr/>
        <p:txBody>
          <a:bodyPr/>
          <a:lstStyle/>
          <a:p>
            <a:fld id="{489ED638-9DC0-4425-B715-4FA876D0800A}" type="slidenum">
              <a:rPr lang="da-DK" smtClean="0"/>
              <a:pPr/>
              <a:t>21</a:t>
            </a:fld>
            <a:endParaRPr lang="da-DK"/>
          </a:p>
        </p:txBody>
      </p:sp>
    </p:spTree>
    <p:extLst>
      <p:ext uri="{BB962C8B-B14F-4D97-AF65-F5344CB8AC3E}">
        <p14:creationId xmlns:p14="http://schemas.microsoft.com/office/powerpoint/2010/main" val="384570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489ED638-9DC0-4425-B715-4FA876D0800A}" type="slidenum">
              <a:rPr lang="da-DK" smtClean="0"/>
              <a:pPr/>
              <a:t>29</a:t>
            </a:fld>
            <a:endParaRPr lang="da-DK"/>
          </a:p>
        </p:txBody>
      </p:sp>
    </p:spTree>
    <p:extLst>
      <p:ext uri="{BB962C8B-B14F-4D97-AF65-F5344CB8AC3E}">
        <p14:creationId xmlns:p14="http://schemas.microsoft.com/office/powerpoint/2010/main" val="2739886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999480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1890236" y="4418167"/>
            <a:ext cx="21422678" cy="3048601"/>
          </a:xfrm>
        </p:spPr>
        <p:txBody>
          <a:bodyPr/>
          <a:lstStyle/>
          <a:p>
            <a:r>
              <a:rPr lang="da-DK"/>
              <a:t>Klik for at redigere titeltypografi i masteren</a:t>
            </a:r>
          </a:p>
        </p:txBody>
      </p:sp>
      <p:sp>
        <p:nvSpPr>
          <p:cNvPr id="3" name="Undertitel 2"/>
          <p:cNvSpPr>
            <a:spLocks noGrp="1"/>
          </p:cNvSpPr>
          <p:nvPr>
            <p:ph type="subTitle" idx="1"/>
          </p:nvPr>
        </p:nvSpPr>
        <p:spPr>
          <a:xfrm>
            <a:off x="3780473" y="8059367"/>
            <a:ext cx="17642205" cy="3634617"/>
          </a:xfrm>
        </p:spPr>
        <p:txBody>
          <a:bodyPr/>
          <a:lstStyle>
            <a:lvl1pPr marL="0" indent="0" algn="ctr">
              <a:buNone/>
              <a:defRPr/>
            </a:lvl1pPr>
            <a:lvl2pPr marL="948141" indent="0" algn="ctr">
              <a:buNone/>
              <a:defRPr/>
            </a:lvl2pPr>
            <a:lvl3pPr marL="1896283" indent="0" algn="ctr">
              <a:buNone/>
              <a:defRPr/>
            </a:lvl3pPr>
            <a:lvl4pPr marL="2844424" indent="0" algn="ctr">
              <a:buNone/>
              <a:defRPr/>
            </a:lvl4pPr>
            <a:lvl5pPr marL="3792565" indent="0" algn="ctr">
              <a:buNone/>
              <a:defRPr/>
            </a:lvl5pPr>
            <a:lvl6pPr marL="4740707" indent="0" algn="ctr">
              <a:buNone/>
              <a:defRPr/>
            </a:lvl6pPr>
            <a:lvl7pPr marL="5688848" indent="0" algn="ctr">
              <a:buNone/>
              <a:defRPr/>
            </a:lvl7pPr>
            <a:lvl8pPr marL="6636990" indent="0" algn="ctr">
              <a:buNone/>
              <a:defRPr/>
            </a:lvl8pPr>
            <a:lvl9pPr marL="7585131" indent="0" algn="ctr">
              <a:buNone/>
              <a:defRPr/>
            </a:lvl9pPr>
          </a:lstStyle>
          <a:p>
            <a:r>
              <a:rPr lang="da-DK"/>
              <a:t>Klik for at redigere undertiteltypografien i masteren</a:t>
            </a:r>
          </a:p>
        </p:txBody>
      </p:sp>
      <p:sp>
        <p:nvSpPr>
          <p:cNvPr id="4" name="Rectangle 4"/>
          <p:cNvSpPr>
            <a:spLocks noGrp="1" noChangeArrowheads="1"/>
          </p:cNvSpPr>
          <p:nvPr>
            <p:ph type="dt" sz="half" idx="10"/>
          </p:nvPr>
        </p:nvSpPr>
        <p:spPr>
          <a:xfrm>
            <a:off x="1260158" y="12951614"/>
            <a:ext cx="5880735" cy="987668"/>
          </a:xfrm>
          <a:prstGeom prst="rect">
            <a:avLst/>
          </a:prstGeom>
          <a:ln/>
        </p:spPr>
        <p:txBody>
          <a:bodyPr/>
          <a:lstStyle>
            <a:lvl1pPr>
              <a:defRPr/>
            </a:lvl1pPr>
          </a:lstStyle>
          <a:p>
            <a:pPr>
              <a:defRPr/>
            </a:pPr>
            <a:endParaRPr lang="da-DK"/>
          </a:p>
        </p:txBody>
      </p:sp>
      <p:sp>
        <p:nvSpPr>
          <p:cNvPr id="5" name="Rectangle 5"/>
          <p:cNvSpPr>
            <a:spLocks noGrp="1" noChangeArrowheads="1"/>
          </p:cNvSpPr>
          <p:nvPr>
            <p:ph type="ftr" sz="quarter" idx="11"/>
          </p:nvPr>
        </p:nvSpPr>
        <p:spPr>
          <a:xfrm>
            <a:off x="8611076" y="12951614"/>
            <a:ext cx="7980998" cy="987668"/>
          </a:xfrm>
          <a:prstGeom prst="rect">
            <a:avLst/>
          </a:prstGeom>
          <a:ln/>
        </p:spPr>
        <p:txBody>
          <a:bodyPr/>
          <a:lstStyle>
            <a:lvl1pPr>
              <a:defRPr/>
            </a:lvl1pPr>
          </a:lstStyle>
          <a:p>
            <a:pPr>
              <a:defRPr/>
            </a:pPr>
            <a:r>
              <a:rPr lang="da-DK"/>
              <a:t>Karsten Haarh, Neurooptometrist, Neurodevelopmental optometri  </a:t>
            </a:r>
          </a:p>
        </p:txBody>
      </p:sp>
      <p:sp>
        <p:nvSpPr>
          <p:cNvPr id="6" name="Rectangle 6"/>
          <p:cNvSpPr>
            <a:spLocks noGrp="1" noChangeArrowheads="1"/>
          </p:cNvSpPr>
          <p:nvPr>
            <p:ph type="sldNum" sz="quarter" idx="12"/>
          </p:nvPr>
        </p:nvSpPr>
        <p:spPr>
          <a:xfrm>
            <a:off x="18062258" y="12951614"/>
            <a:ext cx="5880735" cy="987668"/>
          </a:xfrm>
          <a:prstGeom prst="rect">
            <a:avLst/>
          </a:prstGeom>
          <a:ln/>
        </p:spPr>
        <p:txBody>
          <a:bodyPr/>
          <a:lstStyle>
            <a:lvl1pPr>
              <a:defRPr/>
            </a:lvl1pPr>
          </a:lstStyle>
          <a:p>
            <a:pPr>
              <a:defRPr/>
            </a:pPr>
            <a:fld id="{B96AE612-5FCB-469B-948E-7447E6D92CE2}" type="slidenum">
              <a:rPr lang="da-DK" altLang="da-DK"/>
              <a:pPr>
                <a:defRPr/>
              </a:pPr>
              <a:t>‹nr.›</a:t>
            </a:fld>
            <a:endParaRPr lang="da-DK" altLang="da-DK"/>
          </a:p>
        </p:txBody>
      </p:sp>
    </p:spTree>
    <p:extLst>
      <p:ext uri="{BB962C8B-B14F-4D97-AF65-F5344CB8AC3E}">
        <p14:creationId xmlns:p14="http://schemas.microsoft.com/office/powerpoint/2010/main" val="732004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 i masteren</a:t>
            </a:r>
          </a:p>
        </p:txBody>
      </p:sp>
      <p:sp>
        <p:nvSpPr>
          <p:cNvPr id="3" name="Pladsholder til indhold 2"/>
          <p:cNvSpPr>
            <a:spLocks noGrp="1"/>
          </p:cNvSpPr>
          <p:nvPr>
            <p:ph idx="1"/>
          </p:nvPr>
        </p:nvSpPr>
        <p:spPr/>
        <p:txBody>
          <a:bodyPr/>
          <a:lstStyle/>
          <a:p>
            <a:pPr lvl="0"/>
            <a:r>
              <a:rPr lang="da-DK"/>
              <a:t>Klik for at redigere typografi i masteren</a:t>
            </a:r>
          </a:p>
          <a:p>
            <a:pPr lvl="1"/>
            <a:r>
              <a:rPr lang="da-DK"/>
              <a:t>Andet niveau</a:t>
            </a:r>
          </a:p>
          <a:p>
            <a:pPr lvl="2"/>
            <a:r>
              <a:rPr lang="da-DK"/>
              <a:t>Tredje niveau</a:t>
            </a:r>
          </a:p>
          <a:p>
            <a:pPr lvl="3"/>
            <a:r>
              <a:rPr lang="da-DK"/>
              <a:t>Fjerde niveau</a:t>
            </a:r>
          </a:p>
          <a:p>
            <a:pPr lvl="4"/>
            <a:r>
              <a:rPr lang="da-DK"/>
              <a:t>Femte niveau</a:t>
            </a:r>
          </a:p>
        </p:txBody>
      </p:sp>
      <p:sp>
        <p:nvSpPr>
          <p:cNvPr id="4" name="Rectangle 4"/>
          <p:cNvSpPr>
            <a:spLocks noGrp="1" noChangeArrowheads="1"/>
          </p:cNvSpPr>
          <p:nvPr>
            <p:ph type="dt" sz="half" idx="10"/>
          </p:nvPr>
        </p:nvSpPr>
        <p:spPr>
          <a:xfrm>
            <a:off x="1260158" y="12951614"/>
            <a:ext cx="5880735" cy="987668"/>
          </a:xfrm>
          <a:prstGeom prst="rect">
            <a:avLst/>
          </a:prstGeom>
          <a:ln/>
        </p:spPr>
        <p:txBody>
          <a:bodyPr/>
          <a:lstStyle>
            <a:lvl1pPr>
              <a:defRPr/>
            </a:lvl1pPr>
          </a:lstStyle>
          <a:p>
            <a:pPr>
              <a:defRPr/>
            </a:pPr>
            <a:endParaRPr lang="da-DK"/>
          </a:p>
        </p:txBody>
      </p:sp>
      <p:sp>
        <p:nvSpPr>
          <p:cNvPr id="5" name="Rectangle 5"/>
          <p:cNvSpPr>
            <a:spLocks noGrp="1" noChangeArrowheads="1"/>
          </p:cNvSpPr>
          <p:nvPr>
            <p:ph type="ftr" sz="quarter" idx="11"/>
          </p:nvPr>
        </p:nvSpPr>
        <p:spPr>
          <a:xfrm>
            <a:off x="8611076" y="12951614"/>
            <a:ext cx="7980998" cy="987668"/>
          </a:xfrm>
          <a:prstGeom prst="rect">
            <a:avLst/>
          </a:prstGeom>
          <a:ln/>
        </p:spPr>
        <p:txBody>
          <a:bodyPr/>
          <a:lstStyle>
            <a:lvl1pPr>
              <a:defRPr/>
            </a:lvl1pPr>
          </a:lstStyle>
          <a:p>
            <a:pPr>
              <a:defRPr/>
            </a:pPr>
            <a:r>
              <a:rPr lang="da-DK"/>
              <a:t>Karsten Haarh, Neurooptometrist, Neurodevelopmental optometri  </a:t>
            </a:r>
          </a:p>
        </p:txBody>
      </p:sp>
      <p:sp>
        <p:nvSpPr>
          <p:cNvPr id="6" name="Rectangle 6"/>
          <p:cNvSpPr>
            <a:spLocks noGrp="1" noChangeArrowheads="1"/>
          </p:cNvSpPr>
          <p:nvPr>
            <p:ph type="sldNum" sz="quarter" idx="12"/>
          </p:nvPr>
        </p:nvSpPr>
        <p:spPr>
          <a:xfrm>
            <a:off x="18062258" y="12951614"/>
            <a:ext cx="5880735" cy="987668"/>
          </a:xfrm>
          <a:prstGeom prst="rect">
            <a:avLst/>
          </a:prstGeom>
          <a:ln/>
        </p:spPr>
        <p:txBody>
          <a:bodyPr/>
          <a:lstStyle>
            <a:lvl1pPr>
              <a:defRPr/>
            </a:lvl1pPr>
          </a:lstStyle>
          <a:p>
            <a:pPr>
              <a:defRPr/>
            </a:pPr>
            <a:fld id="{2B63F372-17FF-4EF4-8738-E69F83BEB611}" type="slidenum">
              <a:rPr lang="da-DK" altLang="da-DK"/>
              <a:pPr>
                <a:defRPr/>
              </a:pPr>
              <a:t>‹nr.›</a:t>
            </a:fld>
            <a:endParaRPr lang="da-DK" altLang="da-DK"/>
          </a:p>
        </p:txBody>
      </p:sp>
    </p:spTree>
    <p:extLst>
      <p:ext uri="{BB962C8B-B14F-4D97-AF65-F5344CB8AC3E}">
        <p14:creationId xmlns:p14="http://schemas.microsoft.com/office/powerpoint/2010/main" val="1496918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3.xml"/><Relationship Id="rId7"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1.emf"/><Relationship Id="rId10" Type="http://schemas.openxmlformats.org/officeDocument/2006/relationships/hyperlink" Target="mailto:ibos@ibos.dk" TargetMode="External"/><Relationship Id="rId4" Type="http://schemas.openxmlformats.org/officeDocument/2006/relationships/theme" Target="../theme/theme1.xml"/><Relationship Id="rId9" Type="http://schemas.openxmlformats.org/officeDocument/2006/relationships/hyperlink" Target="http://www.ibos.d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 descr="morkeblaa-bjaelke-højkant.pdf"/>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296988"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2" descr="IBOS-logo.pd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505488" y="-17463"/>
            <a:ext cx="6851650" cy="343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p:cNvSpPr>
            <a:spLocks noGrp="1" noChangeArrowheads="1"/>
          </p:cNvSpPr>
          <p:nvPr>
            <p:ph type="title"/>
          </p:nvPr>
        </p:nvSpPr>
        <p:spPr bwMode="auto">
          <a:xfrm>
            <a:off x="1584325" y="569913"/>
            <a:ext cx="17173575"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25281" tIns="112640" rIns="225281" bIns="112640" numCol="1" anchor="ctr" anchorCtr="0" compatLnSpc="1">
            <a:prstTxWarp prst="textNoShape">
              <a:avLst/>
            </a:prstTxWarp>
          </a:bodyPr>
          <a:lstStyle/>
          <a:p>
            <a:pPr lvl="0"/>
            <a:r>
              <a:rPr lang="da-DK" altLang="da-DK"/>
              <a:t>Klik for at redigere titeltypografi i masteren</a:t>
            </a:r>
          </a:p>
        </p:txBody>
      </p:sp>
      <p:pic>
        <p:nvPicPr>
          <p:cNvPr id="1032" name="Picture 14" descr="bjælke-lysegrøn.pdf"/>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438" y="3006725"/>
            <a:ext cx="2527458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3"/>
          <p:cNvSpPr>
            <a:spLocks noGrp="1" noChangeArrowheads="1"/>
          </p:cNvSpPr>
          <p:nvPr>
            <p:ph type="body" idx="1"/>
          </p:nvPr>
        </p:nvSpPr>
        <p:spPr bwMode="auto">
          <a:xfrm>
            <a:off x="1584325" y="3317875"/>
            <a:ext cx="22682200" cy="938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25281" tIns="112640" rIns="225281" bIns="112640" numCol="1" anchor="t" anchorCtr="0" compatLnSpc="1">
            <a:prstTxWarp prst="textNoShape">
              <a:avLst/>
            </a:prstTxWarp>
          </a:bodyPr>
          <a:lstStyle/>
          <a:p>
            <a:pPr lvl="0"/>
            <a:r>
              <a:rPr lang="da-DK" altLang="da-DK"/>
              <a:t>Klik for at redigere teksttypografierne i masteren</a:t>
            </a:r>
          </a:p>
          <a:p>
            <a:pPr lvl="1"/>
            <a:r>
              <a:rPr lang="da-DK" altLang="da-DK"/>
              <a:t>ANDET NIVEAU</a:t>
            </a:r>
          </a:p>
          <a:p>
            <a:pPr lvl="2"/>
            <a:r>
              <a:rPr lang="da-DK" altLang="da-DK"/>
              <a:t>Tredje niveau</a:t>
            </a:r>
          </a:p>
          <a:p>
            <a:pPr lvl="3"/>
            <a:r>
              <a:rPr lang="da-DK" altLang="da-DK"/>
              <a:t>Fjerde niveau</a:t>
            </a:r>
          </a:p>
          <a:p>
            <a:pPr lvl="4"/>
            <a:r>
              <a:rPr lang="da-DK" altLang="da-DK"/>
              <a:t>Femte niveau</a:t>
            </a:r>
          </a:p>
        </p:txBody>
      </p:sp>
      <p:pic>
        <p:nvPicPr>
          <p:cNvPr id="1034" name="Picture 9" descr="kvadrat-grøn.pdf"/>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988588" y="12025313"/>
            <a:ext cx="2862262"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 name="Text Box 11"/>
          <p:cNvSpPr txBox="1">
            <a:spLocks noChangeArrowheads="1"/>
          </p:cNvSpPr>
          <p:nvPr/>
        </p:nvSpPr>
        <p:spPr bwMode="auto">
          <a:xfrm>
            <a:off x="1439863" y="13217525"/>
            <a:ext cx="2304256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da-DK" altLang="da-DK" b="1"/>
              <a:t>IBOS - Instituttet for Blinde og Svagsynede • Rymarksvej 1, 2900 Hellerup  •  T: 39 45 25 45 • </a:t>
            </a:r>
            <a:r>
              <a:rPr lang="da-DK" altLang="da-DK" b="1" err="1">
                <a:hlinkClick r:id="rId9"/>
              </a:rPr>
              <a:t>www.ibos.dk</a:t>
            </a:r>
            <a:r>
              <a:rPr lang="da-DK" altLang="da-DK" b="1"/>
              <a:t> • </a:t>
            </a:r>
            <a:r>
              <a:rPr lang="da-DK" altLang="da-DK" b="1" err="1">
                <a:hlinkClick r:id="rId10"/>
              </a:rPr>
              <a:t>ibos@sof.kk.dk</a:t>
            </a:r>
            <a:r>
              <a:rPr lang="da-DK" altLang="da-DK"/>
              <a:t> </a:t>
            </a:r>
          </a:p>
          <a:p>
            <a:pPr>
              <a:spcBef>
                <a:spcPct val="50000"/>
              </a:spcBef>
            </a:pPr>
            <a:endParaRPr lang="da-DK" altLang="da-DK"/>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ransition/>
  <p:txStyles>
    <p:titleStyle>
      <a:lvl1pPr algn="l" defTabSz="2252663" rtl="0" eaLnBrk="1" fontAlgn="base" hangingPunct="1">
        <a:spcBef>
          <a:spcPct val="0"/>
        </a:spcBef>
        <a:spcAft>
          <a:spcPct val="0"/>
        </a:spcAft>
        <a:defRPr sz="9000">
          <a:solidFill>
            <a:schemeClr val="tx2"/>
          </a:solidFill>
          <a:latin typeface="Trade Gothic LT Com Bold"/>
          <a:ea typeface="+mj-ea"/>
          <a:cs typeface="Trade Gothic LT Com Bold"/>
        </a:defRPr>
      </a:lvl1pPr>
      <a:lvl2pPr algn="l" defTabSz="2252663" rtl="0" eaLnBrk="1" fontAlgn="base" hangingPunct="1">
        <a:spcBef>
          <a:spcPct val="0"/>
        </a:spcBef>
        <a:spcAft>
          <a:spcPct val="0"/>
        </a:spcAft>
        <a:defRPr sz="9000">
          <a:solidFill>
            <a:schemeClr val="tx2"/>
          </a:solidFill>
          <a:latin typeface="Trade Gothic LT Com Bold" charset="0"/>
          <a:ea typeface="ＭＳ Ｐゴシック" charset="0"/>
        </a:defRPr>
      </a:lvl2pPr>
      <a:lvl3pPr algn="l" defTabSz="2252663" rtl="0" eaLnBrk="1" fontAlgn="base" hangingPunct="1">
        <a:spcBef>
          <a:spcPct val="0"/>
        </a:spcBef>
        <a:spcAft>
          <a:spcPct val="0"/>
        </a:spcAft>
        <a:defRPr sz="9000">
          <a:solidFill>
            <a:schemeClr val="tx2"/>
          </a:solidFill>
          <a:latin typeface="Trade Gothic LT Com Bold" charset="0"/>
          <a:ea typeface="ＭＳ Ｐゴシック" charset="0"/>
        </a:defRPr>
      </a:lvl3pPr>
      <a:lvl4pPr algn="l" defTabSz="2252663" rtl="0" eaLnBrk="1" fontAlgn="base" hangingPunct="1">
        <a:spcBef>
          <a:spcPct val="0"/>
        </a:spcBef>
        <a:spcAft>
          <a:spcPct val="0"/>
        </a:spcAft>
        <a:defRPr sz="9000">
          <a:solidFill>
            <a:schemeClr val="tx2"/>
          </a:solidFill>
          <a:latin typeface="Trade Gothic LT Com Bold" charset="0"/>
          <a:ea typeface="ＭＳ Ｐゴシック" charset="0"/>
        </a:defRPr>
      </a:lvl4pPr>
      <a:lvl5pPr algn="l" defTabSz="2252663" rtl="0" eaLnBrk="1" fontAlgn="base" hangingPunct="1">
        <a:spcBef>
          <a:spcPct val="0"/>
        </a:spcBef>
        <a:spcAft>
          <a:spcPct val="0"/>
        </a:spcAft>
        <a:defRPr sz="9000">
          <a:solidFill>
            <a:schemeClr val="tx2"/>
          </a:solidFill>
          <a:latin typeface="Trade Gothic LT Com Bold" charset="0"/>
          <a:ea typeface="ＭＳ Ｐゴシック" charset="0"/>
        </a:defRPr>
      </a:lvl5pPr>
      <a:lvl6pPr marL="457200" algn="ctr" defTabSz="2252663" rtl="0" eaLnBrk="1" fontAlgn="base" hangingPunct="1">
        <a:spcBef>
          <a:spcPct val="0"/>
        </a:spcBef>
        <a:spcAft>
          <a:spcPct val="0"/>
        </a:spcAft>
        <a:defRPr sz="10800">
          <a:solidFill>
            <a:schemeClr val="tx2"/>
          </a:solidFill>
          <a:latin typeface="Arial" charset="0"/>
          <a:ea typeface="ＭＳ Ｐゴシック" charset="0"/>
        </a:defRPr>
      </a:lvl6pPr>
      <a:lvl7pPr marL="914400" algn="ctr" defTabSz="2252663" rtl="0" eaLnBrk="1" fontAlgn="base" hangingPunct="1">
        <a:spcBef>
          <a:spcPct val="0"/>
        </a:spcBef>
        <a:spcAft>
          <a:spcPct val="0"/>
        </a:spcAft>
        <a:defRPr sz="10800">
          <a:solidFill>
            <a:schemeClr val="tx2"/>
          </a:solidFill>
          <a:latin typeface="Arial" charset="0"/>
          <a:ea typeface="ＭＳ Ｐゴシック" charset="0"/>
        </a:defRPr>
      </a:lvl7pPr>
      <a:lvl8pPr marL="1371600" algn="ctr" defTabSz="2252663" rtl="0" eaLnBrk="1" fontAlgn="base" hangingPunct="1">
        <a:spcBef>
          <a:spcPct val="0"/>
        </a:spcBef>
        <a:spcAft>
          <a:spcPct val="0"/>
        </a:spcAft>
        <a:defRPr sz="10800">
          <a:solidFill>
            <a:schemeClr val="tx2"/>
          </a:solidFill>
          <a:latin typeface="Arial" charset="0"/>
          <a:ea typeface="ＭＳ Ｐゴシック" charset="0"/>
        </a:defRPr>
      </a:lvl8pPr>
      <a:lvl9pPr marL="1828800" algn="ctr" defTabSz="2252663" rtl="0" eaLnBrk="1" fontAlgn="base" hangingPunct="1">
        <a:spcBef>
          <a:spcPct val="0"/>
        </a:spcBef>
        <a:spcAft>
          <a:spcPct val="0"/>
        </a:spcAft>
        <a:defRPr sz="10800">
          <a:solidFill>
            <a:schemeClr val="tx2"/>
          </a:solidFill>
          <a:latin typeface="Arial" charset="0"/>
          <a:ea typeface="ＭＳ Ｐゴシック" charset="0"/>
        </a:defRPr>
      </a:lvl9pPr>
    </p:titleStyle>
    <p:bodyStyle>
      <a:lvl1pPr marL="844550" indent="-844550" algn="l" defTabSz="2252663" rtl="0" eaLnBrk="1" fontAlgn="base" hangingPunct="1">
        <a:spcBef>
          <a:spcPct val="20000"/>
        </a:spcBef>
        <a:spcAft>
          <a:spcPct val="0"/>
        </a:spcAft>
        <a:buChar char="•"/>
        <a:defRPr sz="8000">
          <a:solidFill>
            <a:schemeClr val="tx1"/>
          </a:solidFill>
          <a:latin typeface="Trade Gothic LT Com Bold"/>
          <a:ea typeface="+mn-ea"/>
          <a:cs typeface="Trade Gothic LT Com Bold"/>
        </a:defRPr>
      </a:lvl1pPr>
      <a:lvl2pPr marL="1984375" indent="-857250" algn="l" defTabSz="2252663" rtl="0" eaLnBrk="1" fontAlgn="base" hangingPunct="1">
        <a:spcBef>
          <a:spcPct val="20000"/>
        </a:spcBef>
        <a:spcAft>
          <a:spcPct val="0"/>
        </a:spcAft>
        <a:buFont typeface="Arial" pitchFamily="34" charset="0"/>
        <a:buChar char="•"/>
        <a:defRPr sz="6000">
          <a:solidFill>
            <a:schemeClr val="tx1"/>
          </a:solidFill>
          <a:latin typeface="Trade Gothic LT Com Bold"/>
          <a:ea typeface="+mn-ea"/>
          <a:cs typeface="Trade Gothic LT Com Bold"/>
        </a:defRPr>
      </a:lvl2pPr>
      <a:lvl3pPr marL="3394075" indent="-1143000" algn="l" defTabSz="2252663" rtl="0" eaLnBrk="1" fontAlgn="base" hangingPunct="1">
        <a:spcBef>
          <a:spcPct val="20000"/>
        </a:spcBef>
        <a:spcAft>
          <a:spcPct val="0"/>
        </a:spcAft>
        <a:buFont typeface="Arial" pitchFamily="34" charset="0"/>
        <a:buChar char="•"/>
        <a:defRPr sz="5000">
          <a:solidFill>
            <a:schemeClr val="tx1"/>
          </a:solidFill>
          <a:latin typeface="Trade Gothic LT Com"/>
          <a:ea typeface="+mn-ea"/>
          <a:cs typeface="Trade Gothic LT Com"/>
        </a:defRPr>
      </a:lvl3pPr>
      <a:lvl4pPr marL="4294188" indent="-914400" algn="l" defTabSz="2252663" rtl="0" eaLnBrk="1" fontAlgn="base" hangingPunct="1">
        <a:spcBef>
          <a:spcPct val="20000"/>
        </a:spcBef>
        <a:spcAft>
          <a:spcPct val="0"/>
        </a:spcAft>
        <a:buFont typeface="Arial" pitchFamily="34" charset="0"/>
        <a:buChar char="•"/>
        <a:defRPr sz="4000">
          <a:solidFill>
            <a:schemeClr val="tx1"/>
          </a:solidFill>
          <a:latin typeface="Trade Gothic LT Com"/>
          <a:ea typeface="ＭＳ Ｐゴシック" pitchFamily="34" charset="-128"/>
          <a:cs typeface="Trade Gothic LT Com"/>
        </a:defRPr>
      </a:lvl4pPr>
      <a:lvl5pPr marL="5248275" indent="-742950" algn="l" defTabSz="2252663" rtl="0" eaLnBrk="1" fontAlgn="base" hangingPunct="1">
        <a:spcBef>
          <a:spcPct val="20000"/>
        </a:spcBef>
        <a:spcAft>
          <a:spcPct val="0"/>
        </a:spcAft>
        <a:buFont typeface="Arial" pitchFamily="34" charset="0"/>
        <a:buChar char="•"/>
        <a:defRPr sz="4000">
          <a:solidFill>
            <a:schemeClr val="tx1"/>
          </a:solidFill>
          <a:latin typeface="Trade Gothic LT Com"/>
          <a:ea typeface="ＭＳ Ｐゴシック" pitchFamily="34" charset="-128"/>
          <a:cs typeface="Trade Gothic LT Com"/>
        </a:defRPr>
      </a:lvl5pPr>
      <a:lvl6pPr marL="5526088" indent="-563563" algn="l" defTabSz="2252663" rtl="0" eaLnBrk="1" fontAlgn="base" hangingPunct="1">
        <a:spcBef>
          <a:spcPct val="20000"/>
        </a:spcBef>
        <a:spcAft>
          <a:spcPct val="0"/>
        </a:spcAft>
        <a:buChar char="»"/>
        <a:defRPr sz="4900">
          <a:solidFill>
            <a:schemeClr val="tx1"/>
          </a:solidFill>
          <a:latin typeface="+mn-lt"/>
          <a:ea typeface="+mn-ea"/>
        </a:defRPr>
      </a:lvl6pPr>
      <a:lvl7pPr marL="5983288" indent="-563563" algn="l" defTabSz="2252663" rtl="0" eaLnBrk="1" fontAlgn="base" hangingPunct="1">
        <a:spcBef>
          <a:spcPct val="20000"/>
        </a:spcBef>
        <a:spcAft>
          <a:spcPct val="0"/>
        </a:spcAft>
        <a:buChar char="»"/>
        <a:defRPr sz="4900">
          <a:solidFill>
            <a:schemeClr val="tx1"/>
          </a:solidFill>
          <a:latin typeface="+mn-lt"/>
          <a:ea typeface="+mn-ea"/>
        </a:defRPr>
      </a:lvl7pPr>
      <a:lvl8pPr marL="6440488" indent="-563563" algn="l" defTabSz="2252663" rtl="0" eaLnBrk="1" fontAlgn="base" hangingPunct="1">
        <a:spcBef>
          <a:spcPct val="20000"/>
        </a:spcBef>
        <a:spcAft>
          <a:spcPct val="0"/>
        </a:spcAft>
        <a:buChar char="»"/>
        <a:defRPr sz="4900">
          <a:solidFill>
            <a:schemeClr val="tx1"/>
          </a:solidFill>
          <a:latin typeface="+mn-lt"/>
          <a:ea typeface="+mn-ea"/>
        </a:defRPr>
      </a:lvl8pPr>
      <a:lvl9pPr marL="6897688" indent="-563563" algn="l" defTabSz="2252663" rtl="0" eaLnBrk="1" fontAlgn="base" hangingPunct="1">
        <a:spcBef>
          <a:spcPct val="20000"/>
        </a:spcBef>
        <a:spcAft>
          <a:spcPct val="0"/>
        </a:spcAft>
        <a:buChar char="»"/>
        <a:defRPr sz="49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hyperlink" Target="https://ibos.nemtilmeld.dk/621/"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G64L@kk.dk"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5" name="Title 1"/>
          <p:cNvSpPr>
            <a:spLocks noGrp="1"/>
          </p:cNvSpPr>
          <p:nvPr>
            <p:ph type="title" idx="4294967295"/>
          </p:nvPr>
        </p:nvSpPr>
        <p:spPr>
          <a:xfrm>
            <a:off x="0" y="990600"/>
            <a:ext cx="17173575" cy="864022"/>
          </a:xfrm>
        </p:spPr>
        <p:txBody>
          <a:bodyPr/>
          <a:lstStyle/>
          <a:p>
            <a:pPr algn="r"/>
            <a:r>
              <a:rPr lang="da-DK" altLang="da-DK" sz="7200">
                <a:latin typeface="Trade Gothic LT Com Bold" pitchFamily="34" charset="0"/>
              </a:rPr>
              <a:t>Karsten Haarh, </a:t>
            </a:r>
            <a:r>
              <a:rPr lang="da-DK" altLang="da-DK" sz="7200" err="1">
                <a:latin typeface="Trade Gothic LT Com Bold" pitchFamily="34" charset="0"/>
              </a:rPr>
              <a:t>neurooptometrist</a:t>
            </a:r>
            <a:r>
              <a:rPr lang="da-DK" altLang="da-DK" sz="7200">
                <a:latin typeface="Trade Gothic LT Com Bold" pitchFamily="34" charset="0"/>
              </a:rPr>
              <a:t> IBOS</a:t>
            </a:r>
          </a:p>
        </p:txBody>
      </p:sp>
      <p:sp>
        <p:nvSpPr>
          <p:cNvPr id="11266" name="Content Placeholder 2"/>
          <p:cNvSpPr>
            <a:spLocks noGrp="1"/>
          </p:cNvSpPr>
          <p:nvPr>
            <p:ph idx="4294967295"/>
          </p:nvPr>
        </p:nvSpPr>
        <p:spPr>
          <a:xfrm>
            <a:off x="18218198" y="3727450"/>
            <a:ext cx="6984951" cy="8832850"/>
          </a:xfrm>
        </p:spPr>
        <p:txBody>
          <a:bodyPr/>
          <a:lstStyle/>
          <a:p>
            <a:pPr marL="0" indent="0">
              <a:buFontTx/>
              <a:buNone/>
            </a:pPr>
            <a:endParaRPr lang="da-DK" altLang="da-DK" sz="4000" dirty="0">
              <a:latin typeface="Trade Gothic LT Com Bold" pitchFamily="34" charset="0"/>
            </a:endParaRPr>
          </a:p>
          <a:p>
            <a:pPr marL="0" indent="0">
              <a:buFontTx/>
              <a:buNone/>
            </a:pPr>
            <a:endParaRPr lang="da-DK" altLang="da-DK" sz="4000" dirty="0">
              <a:latin typeface="Trade Gothic LT Com Bold" pitchFamily="34" charset="0"/>
            </a:endParaRPr>
          </a:p>
        </p:txBody>
      </p:sp>
      <p:sp>
        <p:nvSpPr>
          <p:cNvPr id="2" name="Tekstfelt 1"/>
          <p:cNvSpPr txBox="1"/>
          <p:nvPr/>
        </p:nvSpPr>
        <p:spPr>
          <a:xfrm>
            <a:off x="2356863" y="4630932"/>
            <a:ext cx="18578064" cy="6263253"/>
          </a:xfrm>
          <a:prstGeom prst="rect">
            <a:avLst/>
          </a:prstGeom>
          <a:noFill/>
        </p:spPr>
        <p:txBody>
          <a:bodyPr wrap="square" rtlCol="0">
            <a:spAutoFit/>
          </a:bodyPr>
          <a:lstStyle/>
          <a:p>
            <a:pPr algn="ctr">
              <a:spcAft>
                <a:spcPts val="600"/>
              </a:spcAft>
            </a:pPr>
            <a:r>
              <a:rPr lang="da-DK" sz="9600" kern="100" dirty="0">
                <a:effectLst/>
                <a:latin typeface="+mn-lt"/>
                <a:ea typeface="Aptos" panose="020B0004020202020204" pitchFamily="34" charset="0"/>
                <a:cs typeface="Times New Roman" panose="02020603050405020304" pitchFamily="18" charset="0"/>
              </a:rPr>
              <a:t>Workshop om Filterglas ved Erhvervet Hjerneskade</a:t>
            </a:r>
            <a:endParaRPr lang="da-DK" dirty="0"/>
          </a:p>
          <a:p>
            <a:pPr algn="ctr"/>
            <a:r>
              <a:rPr lang="da-DK" sz="8000" dirty="0">
                <a:latin typeface="+mj-lt"/>
              </a:rPr>
              <a:t>IBOS Syn hjerne</a:t>
            </a:r>
            <a:endParaRPr lang="da-DK" sz="800" dirty="0">
              <a:latin typeface="+mj-lt"/>
            </a:endParaRPr>
          </a:p>
          <a:p>
            <a:pPr algn="ctr"/>
            <a:endParaRPr lang="da-DK" sz="800" dirty="0">
              <a:latin typeface="+mj-lt"/>
            </a:endParaRPr>
          </a:p>
          <a:p>
            <a:pPr algn="ctr"/>
            <a:r>
              <a:rPr lang="da-DK" sz="9600" dirty="0">
                <a:latin typeface="+mj-lt"/>
              </a:rPr>
              <a:t>2025</a:t>
            </a:r>
          </a:p>
          <a:p>
            <a:pPr algn="ctr"/>
            <a:endParaRPr lang="da-DK" sz="1000" dirty="0">
              <a:latin typeface="+mj-lt"/>
            </a:endParaRPr>
          </a:p>
          <a:p>
            <a:pPr algn="ctr"/>
            <a:endParaRPr lang="da-DK" sz="1000" dirty="0">
              <a:latin typeface="+mj-lt"/>
            </a:endParaRPr>
          </a:p>
        </p:txBody>
      </p:sp>
    </p:spTree>
    <p:extLst>
      <p:ext uri="{BB962C8B-B14F-4D97-AF65-F5344CB8AC3E}">
        <p14:creationId xmlns:p14="http://schemas.microsoft.com/office/powerpoint/2010/main" val="2782457331"/>
      </p:ext>
    </p:extLst>
  </p:cSld>
  <p:clrMapOvr>
    <a:overrideClrMapping bg1="lt1" tx1="dk1" bg2="lt2" tx2="dk2" accent1="accent1" accent2="accent2" accent3="accent3" accent4="accent4" accent5="accent5" accent6="accent6" hlink="hlink" folHlink="folHlink"/>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F9440A-EFE0-5E16-BB86-EA671EE6F936}"/>
              </a:ext>
            </a:extLst>
          </p:cNvPr>
          <p:cNvSpPr>
            <a:spLocks noGrp="1"/>
          </p:cNvSpPr>
          <p:nvPr>
            <p:ph type="ctrTitle"/>
          </p:nvPr>
        </p:nvSpPr>
        <p:spPr>
          <a:xfrm>
            <a:off x="796931" y="184097"/>
            <a:ext cx="21422678" cy="2559103"/>
          </a:xfrm>
        </p:spPr>
        <p:txBody>
          <a:bodyPr/>
          <a:lstStyle/>
          <a:p>
            <a:r>
              <a:rPr lang="da-DK" sz="8000" kern="100" dirty="0">
                <a:effectLst/>
                <a:latin typeface="+mn-lt"/>
                <a:ea typeface="Aptos" panose="020B0004020202020204" pitchFamily="34" charset="0"/>
                <a:cs typeface="Times New Roman" panose="02020603050405020304" pitchFamily="18" charset="0"/>
              </a:rPr>
              <a:t>Seneste Evidens og Bedste Praksis.</a:t>
            </a:r>
            <a:endParaRPr lang="da-DK" sz="8000" dirty="0"/>
          </a:p>
        </p:txBody>
      </p:sp>
      <p:sp>
        <p:nvSpPr>
          <p:cNvPr id="3" name="Undertitel 2">
            <a:extLst>
              <a:ext uri="{FF2B5EF4-FFF2-40B4-BE49-F238E27FC236}">
                <a16:creationId xmlns:a16="http://schemas.microsoft.com/office/drawing/2014/main" id="{6EC3F016-48F8-CCDB-156E-FB38D2904883}"/>
              </a:ext>
            </a:extLst>
          </p:cNvPr>
          <p:cNvSpPr>
            <a:spLocks noGrp="1"/>
          </p:cNvSpPr>
          <p:nvPr>
            <p:ph type="subTitle" idx="1"/>
          </p:nvPr>
        </p:nvSpPr>
        <p:spPr>
          <a:xfrm>
            <a:off x="1298174" y="4223719"/>
            <a:ext cx="21663701" cy="6272859"/>
          </a:xfrm>
        </p:spPr>
        <p:txBody>
          <a:bodyPr/>
          <a:lstStyle/>
          <a:p>
            <a:pPr algn="l">
              <a:lnSpc>
                <a:spcPct val="107000"/>
              </a:lnSpc>
              <a:spcAft>
                <a:spcPts val="800"/>
              </a:spcAft>
            </a:pPr>
            <a:r>
              <a:rPr lang="da-DK" sz="6000" kern="100" dirty="0">
                <a:effectLst/>
                <a:latin typeface="+mn-lt"/>
                <a:ea typeface="Aptos" panose="020B0004020202020204" pitchFamily="34" charset="0"/>
                <a:cs typeface="Times New Roman" panose="02020603050405020304" pitchFamily="18" charset="0"/>
              </a:rPr>
              <a:t>Denne 45 minutters workshop giver en opdatering på den nyeste evidens om filterglas til personer med erhvervet hjerneskade. Deltagerne vil få indsigt i, hvilke filterglas der er mest effektive ifølge den seneste forskning, og hvordan disse kan anvendes i praksis. </a:t>
            </a:r>
          </a:p>
          <a:p>
            <a:pPr algn="l">
              <a:lnSpc>
                <a:spcPct val="107000"/>
              </a:lnSpc>
              <a:spcAft>
                <a:spcPts val="800"/>
              </a:spcAft>
            </a:pPr>
            <a:r>
              <a:rPr lang="da-DK" sz="6000" kern="100" dirty="0">
                <a:effectLst/>
                <a:latin typeface="+mn-lt"/>
                <a:ea typeface="Aptos" panose="020B0004020202020204" pitchFamily="34" charset="0"/>
                <a:cs typeface="Times New Roman" panose="02020603050405020304" pitchFamily="18" charset="0"/>
              </a:rPr>
              <a:t>Workshoppen inkluderer en praktisk demonstration.</a:t>
            </a:r>
            <a:endParaRPr lang="da-DK" dirty="0"/>
          </a:p>
        </p:txBody>
      </p:sp>
    </p:spTree>
    <p:extLst>
      <p:ext uri="{BB962C8B-B14F-4D97-AF65-F5344CB8AC3E}">
        <p14:creationId xmlns:p14="http://schemas.microsoft.com/office/powerpoint/2010/main" val="3176452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2088407" y="630486"/>
            <a:ext cx="12550231" cy="1446550"/>
          </a:xfrm>
          <a:prstGeom prst="rect">
            <a:avLst/>
          </a:prstGeom>
          <a:noFill/>
        </p:spPr>
        <p:txBody>
          <a:bodyPr wrap="none" rtlCol="0">
            <a:spAutoFit/>
          </a:bodyPr>
          <a:lstStyle/>
          <a:p>
            <a:r>
              <a:rPr lang="da-DK" sz="8800"/>
              <a:t>Udredning/undersøgelse</a:t>
            </a:r>
          </a:p>
        </p:txBody>
      </p:sp>
      <p:sp>
        <p:nvSpPr>
          <p:cNvPr id="3" name="Tekstfelt 2"/>
          <p:cNvSpPr txBox="1"/>
          <p:nvPr/>
        </p:nvSpPr>
        <p:spPr>
          <a:xfrm>
            <a:off x="1440335" y="4158878"/>
            <a:ext cx="934871" cy="769441"/>
          </a:xfrm>
          <a:prstGeom prst="rect">
            <a:avLst/>
          </a:prstGeom>
          <a:noFill/>
        </p:spPr>
        <p:txBody>
          <a:bodyPr wrap="none" rtlCol="0">
            <a:spAutoFit/>
          </a:bodyPr>
          <a:lstStyle/>
          <a:p>
            <a:pPr marL="742950" indent="-742950">
              <a:buAutoNum type="arabicPeriod"/>
            </a:pPr>
            <a:endParaRPr lang="da-DK" sz="4400"/>
          </a:p>
        </p:txBody>
      </p:sp>
      <p:sp>
        <p:nvSpPr>
          <p:cNvPr id="4" name="Tekstfelt 3"/>
          <p:cNvSpPr txBox="1"/>
          <p:nvPr/>
        </p:nvSpPr>
        <p:spPr>
          <a:xfrm>
            <a:off x="2088407" y="3510806"/>
            <a:ext cx="20954328" cy="9233297"/>
          </a:xfrm>
          <a:prstGeom prst="rect">
            <a:avLst/>
          </a:prstGeom>
          <a:noFill/>
        </p:spPr>
        <p:txBody>
          <a:bodyPr wrap="square" rtlCol="0">
            <a:spAutoFit/>
          </a:bodyPr>
          <a:lstStyle/>
          <a:p>
            <a:pPr>
              <a:spcAft>
                <a:spcPts val="600"/>
              </a:spcAft>
            </a:pPr>
            <a:r>
              <a:rPr lang="da-DK" sz="6000" dirty="0"/>
              <a:t>Husk altid - før filterglasafprøvning</a:t>
            </a:r>
          </a:p>
          <a:p>
            <a:pPr>
              <a:spcAft>
                <a:spcPts val="600"/>
              </a:spcAft>
            </a:pPr>
            <a:endParaRPr lang="da-DK" sz="800" dirty="0"/>
          </a:p>
          <a:p>
            <a:pPr marL="571500" indent="-571500">
              <a:spcAft>
                <a:spcPts val="600"/>
              </a:spcAft>
              <a:buFont typeface="Arial" panose="020B0604020202020204" pitchFamily="34" charset="0"/>
              <a:buChar char="•"/>
            </a:pPr>
            <a:r>
              <a:rPr lang="da-DK" sz="4400" dirty="0"/>
              <a:t>Styrkeudmåling m.v./refraktion og binocularitet; øjnenes samarbejde og </a:t>
            </a:r>
          </a:p>
          <a:p>
            <a:pPr>
              <a:spcAft>
                <a:spcPts val="600"/>
              </a:spcAft>
            </a:pPr>
            <a:r>
              <a:rPr lang="da-DK" sz="4400" dirty="0"/>
              <a:t>                                                       synets integration (også på svagsynede)</a:t>
            </a:r>
          </a:p>
          <a:p>
            <a:pPr marL="571500" indent="-571500">
              <a:spcAft>
                <a:spcPts val="600"/>
              </a:spcAft>
              <a:buFont typeface="Arial" panose="020B0604020202020204" pitchFamily="34" charset="0"/>
              <a:buChar char="•"/>
            </a:pPr>
            <a:endParaRPr lang="da-DK" sz="1200" dirty="0"/>
          </a:p>
          <a:p>
            <a:pPr marL="571500" indent="-571500">
              <a:spcAft>
                <a:spcPts val="600"/>
              </a:spcAft>
              <a:buFont typeface="Arial" panose="020B0604020202020204" pitchFamily="34" charset="0"/>
              <a:buChar char="•"/>
            </a:pPr>
            <a:r>
              <a:rPr lang="da-DK" sz="4400" dirty="0"/>
              <a:t>Stressreducerende specialkorrektioner (læsetillæg/</a:t>
            </a:r>
            <a:r>
              <a:rPr lang="da-DK" sz="4400" dirty="0" err="1"/>
              <a:t>add</a:t>
            </a:r>
            <a:r>
              <a:rPr lang="da-DK" sz="4400" dirty="0"/>
              <a:t>., prismer og sektoriel                        </a:t>
            </a:r>
          </a:p>
          <a:p>
            <a:pPr>
              <a:spcAft>
                <a:spcPts val="600"/>
              </a:spcAft>
            </a:pPr>
            <a:r>
              <a:rPr lang="da-DK" sz="4400" dirty="0"/>
              <a:t>                                                                        oklusion eks. binasal)</a:t>
            </a:r>
          </a:p>
          <a:p>
            <a:pPr>
              <a:spcAft>
                <a:spcPts val="600"/>
              </a:spcAft>
            </a:pPr>
            <a:endParaRPr lang="da-DK" sz="1200" dirty="0"/>
          </a:p>
          <a:p>
            <a:pPr marL="571500" indent="-571500">
              <a:spcAft>
                <a:spcPts val="600"/>
              </a:spcAft>
              <a:buFont typeface="Arial" panose="020B0604020202020204" pitchFamily="34" charset="0"/>
              <a:buChar char="•"/>
            </a:pPr>
            <a:r>
              <a:rPr lang="da-DK" sz="4400" b="1" dirty="0"/>
              <a:t>Ikke mål/tal, men funktion og set i relation til personlige </a:t>
            </a:r>
            <a:r>
              <a:rPr lang="da-DK" sz="4400" b="1" dirty="0" err="1"/>
              <a:t>resourcer</a:t>
            </a:r>
            <a:endParaRPr lang="da-DK" sz="4400" b="1" dirty="0"/>
          </a:p>
          <a:p>
            <a:pPr marL="571500" indent="-571500">
              <a:spcAft>
                <a:spcPts val="600"/>
              </a:spcAft>
              <a:buFont typeface="Arial" panose="020B0604020202020204" pitchFamily="34" charset="0"/>
              <a:buChar char="•"/>
            </a:pPr>
            <a:endParaRPr lang="da-DK" sz="1200" dirty="0"/>
          </a:p>
          <a:p>
            <a:pPr marL="571500" indent="-571500">
              <a:spcAft>
                <a:spcPts val="600"/>
              </a:spcAft>
              <a:buFont typeface="Arial" panose="020B0604020202020204" pitchFamily="34" charset="0"/>
              <a:buChar char="•"/>
            </a:pPr>
            <a:r>
              <a:rPr lang="da-DK" sz="4400" dirty="0"/>
              <a:t>En lang række visuelle og evt. øjenbaserede problematikker (ICD-10 G44.843, H50.3-50.5, H52, H53.71 og IHS 11.3 – 11.3.2 – 11.3.3) kan sekundært give gener med lysoverfølsomhed: Eks. øjets fokuseringsapparat (akkomodation og vergenser), øjenbevægelser (motilitet), perceptuelle problematikker…. </a:t>
            </a:r>
            <a:r>
              <a:rPr lang="da-DK" sz="4400" i="1" dirty="0"/>
              <a:t>stress-energibalance</a:t>
            </a:r>
            <a:r>
              <a:rPr lang="da-DK" sz="4400" dirty="0"/>
              <a:t>.</a:t>
            </a:r>
          </a:p>
        </p:txBody>
      </p:sp>
    </p:spTree>
    <p:extLst>
      <p:ext uri="{BB962C8B-B14F-4D97-AF65-F5344CB8AC3E}">
        <p14:creationId xmlns:p14="http://schemas.microsoft.com/office/powerpoint/2010/main" val="221510122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E01905-C844-4650-9A19-A038F0337DDC}"/>
              </a:ext>
            </a:extLst>
          </p:cNvPr>
          <p:cNvSpPr>
            <a:spLocks noGrp="1"/>
          </p:cNvSpPr>
          <p:nvPr>
            <p:ph type="ctrTitle"/>
          </p:nvPr>
        </p:nvSpPr>
        <p:spPr>
          <a:xfrm>
            <a:off x="701516" y="0"/>
            <a:ext cx="21422678" cy="3048601"/>
          </a:xfrm>
        </p:spPr>
        <p:txBody>
          <a:bodyPr/>
          <a:lstStyle/>
          <a:p>
            <a:r>
              <a:rPr lang="da-DK" dirty="0"/>
              <a:t>Praktiske råd ved afprøvningen</a:t>
            </a:r>
          </a:p>
        </p:txBody>
      </p:sp>
      <p:sp>
        <p:nvSpPr>
          <p:cNvPr id="3" name="Undertitel 2">
            <a:extLst>
              <a:ext uri="{FF2B5EF4-FFF2-40B4-BE49-F238E27FC236}">
                <a16:creationId xmlns:a16="http://schemas.microsoft.com/office/drawing/2014/main" id="{AE69E211-C966-49FD-B04C-96791BC80EDC}"/>
              </a:ext>
            </a:extLst>
          </p:cNvPr>
          <p:cNvSpPr>
            <a:spLocks noGrp="1"/>
          </p:cNvSpPr>
          <p:nvPr>
            <p:ph type="subTitle" idx="1"/>
          </p:nvPr>
        </p:nvSpPr>
        <p:spPr>
          <a:xfrm>
            <a:off x="701516" y="2263141"/>
            <a:ext cx="19232404" cy="10378440"/>
          </a:xfrm>
        </p:spPr>
        <p:txBody>
          <a:bodyPr/>
          <a:lstStyle/>
          <a:p>
            <a:pPr algn="l"/>
            <a:r>
              <a:rPr lang="da-DK" sz="4400" dirty="0"/>
              <a:t>En måde at gøre det:</a:t>
            </a:r>
          </a:p>
          <a:p>
            <a:pPr algn="l"/>
            <a:endParaRPr lang="da-DK" sz="1600" dirty="0"/>
          </a:p>
          <a:p>
            <a:pPr marL="571500" indent="-571500" algn="l">
              <a:buFont typeface="Arial" panose="020B0604020202020204" pitchFamily="34" charset="0"/>
              <a:buChar char="•"/>
            </a:pPr>
            <a:r>
              <a:rPr lang="da-DK" sz="4200" dirty="0"/>
              <a:t>Start i et belysningsmiljø der giver mindst mulige blændingsgener med at finde ud af om det er varme eller kolde farver, personen syntes er mest komfortable. </a:t>
            </a:r>
          </a:p>
          <a:p>
            <a:pPr marL="571500" indent="-571500" algn="l">
              <a:buFont typeface="Arial" panose="020B0604020202020204" pitchFamily="34" charset="0"/>
              <a:buChar char="•"/>
            </a:pPr>
            <a:r>
              <a:rPr lang="da-DK" sz="4200" dirty="0"/>
              <a:t>Husk at filterglassene bør lappe ind over hinanden, når der skiftes rundt mellem de forskellige. Så undgås at borgeren bliver blændet, når der skiftes farve. </a:t>
            </a:r>
          </a:p>
          <a:p>
            <a:pPr marL="571500" indent="-571500" algn="l">
              <a:buFont typeface="Arial" panose="020B0604020202020204" pitchFamily="34" charset="0"/>
              <a:buChar char="•"/>
            </a:pPr>
            <a:r>
              <a:rPr lang="da-DK" sz="4200" dirty="0"/>
              <a:t>Nogle gange kan der laves en lysere toning, når der først er brugt tid på at finde den bedst kompenserende farve.</a:t>
            </a:r>
          </a:p>
          <a:p>
            <a:pPr marL="571500" indent="-571500" algn="l">
              <a:buFont typeface="Arial" panose="020B0604020202020204" pitchFamily="34" charset="0"/>
              <a:buChar char="•"/>
            </a:pPr>
            <a:r>
              <a:rPr lang="da-DK" sz="4200" dirty="0"/>
              <a:t>Læg mærke til om sideskærme og skærm foroven m.v. er nødvendige for at kompensere for skråt indfaldene lys. Hvis briller med relevante farver er til rådighed og både med og uden sideskærme kan de afprøves og det vurderes hvad der er den bedste løsning. Er der kun flippere kan den bedst mulige holdes foran øjnene og med hænderne skærmes af til siderne. </a:t>
            </a:r>
          </a:p>
          <a:p>
            <a:pPr marL="571500" indent="-571500" algn="l">
              <a:buFont typeface="Arial" panose="020B0604020202020204" pitchFamily="34" charset="0"/>
              <a:buChar char="•"/>
            </a:pPr>
            <a:r>
              <a:rPr lang="da-DK" sz="4200" dirty="0"/>
              <a:t>Filterafprøvning kan kun laves i det relevante belysningsmiljø. Læg mærke til det når der tales med borgeren om hvornår der er gener. </a:t>
            </a:r>
          </a:p>
          <a:p>
            <a:pPr marL="571500" indent="-571500" algn="l">
              <a:buFont typeface="Arial" panose="020B0604020202020204" pitchFamily="34" charset="0"/>
              <a:buChar char="•"/>
            </a:pPr>
            <a:r>
              <a:rPr lang="da-DK" sz="4200" dirty="0"/>
              <a:t>Afprøv de filtre personen foretrækker flere gange for at finde de bedst mulige. </a:t>
            </a:r>
          </a:p>
          <a:p>
            <a:pPr marL="571500" indent="-571500" algn="l">
              <a:buFont typeface="Arial" panose="020B0604020202020204" pitchFamily="34" charset="0"/>
              <a:buChar char="•"/>
            </a:pPr>
            <a:endParaRPr lang="da-DK" sz="4400" dirty="0"/>
          </a:p>
          <a:p>
            <a:pPr marL="571500" indent="-571500" algn="l">
              <a:buFont typeface="Arial" panose="020B0604020202020204" pitchFamily="34" charset="0"/>
              <a:buChar char="•"/>
            </a:pPr>
            <a:endParaRPr lang="da-DK" sz="4400" dirty="0"/>
          </a:p>
        </p:txBody>
      </p:sp>
      <p:pic>
        <p:nvPicPr>
          <p:cNvPr id="5" name="Billede 4">
            <a:extLst>
              <a:ext uri="{FF2B5EF4-FFF2-40B4-BE49-F238E27FC236}">
                <a16:creationId xmlns:a16="http://schemas.microsoft.com/office/drawing/2014/main" id="{B9ADC11E-12AF-44C9-B6E4-1B68017979A6}"/>
              </a:ext>
            </a:extLst>
          </p:cNvPr>
          <p:cNvPicPr>
            <a:picLocks noChangeAspect="1"/>
          </p:cNvPicPr>
          <p:nvPr/>
        </p:nvPicPr>
        <p:blipFill>
          <a:blip r:embed="rId2"/>
          <a:stretch>
            <a:fillRect/>
          </a:stretch>
        </p:blipFill>
        <p:spPr>
          <a:xfrm>
            <a:off x="19575780" y="3847941"/>
            <a:ext cx="4819650" cy="6000750"/>
          </a:xfrm>
          <a:prstGeom prst="rect">
            <a:avLst/>
          </a:prstGeom>
        </p:spPr>
      </p:pic>
    </p:spTree>
    <p:extLst>
      <p:ext uri="{BB962C8B-B14F-4D97-AF65-F5344CB8AC3E}">
        <p14:creationId xmlns:p14="http://schemas.microsoft.com/office/powerpoint/2010/main" val="350664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83000"/>
          </a:schemeClr>
        </a:solidFill>
        <a:effectLst/>
      </p:bgPr>
    </p:bg>
    <p:spTree>
      <p:nvGrpSpPr>
        <p:cNvPr id="1" name=""/>
        <p:cNvGrpSpPr/>
        <p:nvPr/>
      </p:nvGrpSpPr>
      <p:grpSpPr>
        <a:xfrm>
          <a:off x="0" y="0"/>
          <a:ext cx="0" cy="0"/>
          <a:chOff x="0" y="0"/>
          <a:chExt cx="0" cy="0"/>
        </a:xfrm>
      </p:grpSpPr>
      <p:sp>
        <p:nvSpPr>
          <p:cNvPr id="2" name="Tekstfelt 1"/>
          <p:cNvSpPr txBox="1"/>
          <p:nvPr/>
        </p:nvSpPr>
        <p:spPr>
          <a:xfrm>
            <a:off x="2122145" y="651286"/>
            <a:ext cx="11875367" cy="1442061"/>
          </a:xfrm>
          <a:prstGeom prst="rect">
            <a:avLst/>
          </a:prstGeom>
          <a:noFill/>
        </p:spPr>
        <p:txBody>
          <a:bodyPr wrap="none" rtlCol="0">
            <a:spAutoFit/>
          </a:bodyPr>
          <a:lstStyle/>
          <a:p>
            <a:r>
              <a:rPr lang="da-DK" sz="8771"/>
              <a:t>Før filterglas så overvej</a:t>
            </a:r>
          </a:p>
        </p:txBody>
      </p:sp>
      <p:sp>
        <p:nvSpPr>
          <p:cNvPr id="3" name="Tekstfelt 2"/>
          <p:cNvSpPr txBox="1"/>
          <p:nvPr/>
        </p:nvSpPr>
        <p:spPr>
          <a:xfrm>
            <a:off x="1476155" y="4168352"/>
            <a:ext cx="932307" cy="767454"/>
          </a:xfrm>
          <a:prstGeom prst="rect">
            <a:avLst/>
          </a:prstGeom>
          <a:noFill/>
        </p:spPr>
        <p:txBody>
          <a:bodyPr wrap="none" rtlCol="0">
            <a:spAutoFit/>
          </a:bodyPr>
          <a:lstStyle/>
          <a:p>
            <a:pPr marL="740574" indent="-740574">
              <a:buAutoNum type="arabicPeriod"/>
            </a:pPr>
            <a:endParaRPr lang="da-DK" sz="4387"/>
          </a:p>
        </p:txBody>
      </p:sp>
      <p:sp>
        <p:nvSpPr>
          <p:cNvPr id="4" name="Tekstfelt 3"/>
          <p:cNvSpPr txBox="1"/>
          <p:nvPr/>
        </p:nvSpPr>
        <p:spPr>
          <a:xfrm>
            <a:off x="2408023" y="4168352"/>
            <a:ext cx="13854175" cy="1442574"/>
          </a:xfrm>
          <a:prstGeom prst="rect">
            <a:avLst/>
          </a:prstGeom>
          <a:noFill/>
        </p:spPr>
        <p:txBody>
          <a:bodyPr wrap="square" rtlCol="0">
            <a:spAutoFit/>
          </a:bodyPr>
          <a:lstStyle/>
          <a:p>
            <a:r>
              <a:rPr lang="da-DK" sz="4387" dirty="0"/>
              <a:t>Standardhjælpemiddel 1: Kasketten – hovedbeklædning med skygge</a:t>
            </a:r>
          </a:p>
        </p:txBody>
      </p:sp>
      <p:pic>
        <p:nvPicPr>
          <p:cNvPr id="5" name="Billede 4"/>
          <p:cNvPicPr>
            <a:picLocks noChangeAspect="1"/>
          </p:cNvPicPr>
          <p:nvPr/>
        </p:nvPicPr>
        <p:blipFill>
          <a:blip r:embed="rId3"/>
          <a:stretch>
            <a:fillRect/>
          </a:stretch>
        </p:blipFill>
        <p:spPr>
          <a:xfrm>
            <a:off x="2176665" y="6286282"/>
            <a:ext cx="3990490" cy="2799298"/>
          </a:xfrm>
          <a:prstGeom prst="rect">
            <a:avLst/>
          </a:prstGeom>
        </p:spPr>
      </p:pic>
      <p:pic>
        <p:nvPicPr>
          <p:cNvPr id="6" name="Billede 5"/>
          <p:cNvPicPr>
            <a:picLocks noChangeAspect="1"/>
          </p:cNvPicPr>
          <p:nvPr/>
        </p:nvPicPr>
        <p:blipFill>
          <a:blip r:embed="rId4"/>
          <a:stretch>
            <a:fillRect/>
          </a:stretch>
        </p:blipFill>
        <p:spPr>
          <a:xfrm>
            <a:off x="7217755" y="6233919"/>
            <a:ext cx="4811809" cy="3093305"/>
          </a:xfrm>
          <a:prstGeom prst="rect">
            <a:avLst/>
          </a:prstGeom>
        </p:spPr>
      </p:pic>
      <p:pic>
        <p:nvPicPr>
          <p:cNvPr id="7" name="Billede 6"/>
          <p:cNvPicPr>
            <a:picLocks noChangeAspect="1"/>
          </p:cNvPicPr>
          <p:nvPr/>
        </p:nvPicPr>
        <p:blipFill>
          <a:blip r:embed="rId5"/>
          <a:stretch>
            <a:fillRect/>
          </a:stretch>
        </p:blipFill>
        <p:spPr>
          <a:xfrm>
            <a:off x="17667197" y="3623359"/>
            <a:ext cx="5762806" cy="4880954"/>
          </a:xfrm>
          <a:prstGeom prst="rect">
            <a:avLst/>
          </a:prstGeom>
        </p:spPr>
      </p:pic>
      <p:pic>
        <p:nvPicPr>
          <p:cNvPr id="8" name="Billede 7">
            <a:extLst>
              <a:ext uri="{FF2B5EF4-FFF2-40B4-BE49-F238E27FC236}">
                <a16:creationId xmlns:a16="http://schemas.microsoft.com/office/drawing/2014/main" id="{1002D657-DCDE-71DC-810E-982EA4368F74}"/>
              </a:ext>
            </a:extLst>
          </p:cNvPr>
          <p:cNvPicPr>
            <a:picLocks noChangeAspect="1"/>
          </p:cNvPicPr>
          <p:nvPr/>
        </p:nvPicPr>
        <p:blipFill>
          <a:blip r:embed="rId6"/>
          <a:stretch>
            <a:fillRect/>
          </a:stretch>
        </p:blipFill>
        <p:spPr>
          <a:xfrm>
            <a:off x="12704155" y="5044449"/>
            <a:ext cx="4288451" cy="3905227"/>
          </a:xfrm>
          <a:prstGeom prst="rect">
            <a:avLst/>
          </a:prstGeom>
        </p:spPr>
      </p:pic>
      <p:pic>
        <p:nvPicPr>
          <p:cNvPr id="2050" name="Picture 2" descr="Huer og hatte // Stort udvalg af slow fashion til kvinder – SŒURS">
            <a:extLst>
              <a:ext uri="{FF2B5EF4-FFF2-40B4-BE49-F238E27FC236}">
                <a16:creationId xmlns:a16="http://schemas.microsoft.com/office/drawing/2014/main" id="{86073603-C325-5FAD-2E69-DA4965E798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2145" y="8886798"/>
            <a:ext cx="5095610" cy="509561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atte Til Kvinder Baskerhuer Efterår Vinter Damer Ottekantet Hat Casual  Fashion Baretter Maler Hat | Fyndiq">
            <a:extLst>
              <a:ext uri="{FF2B5EF4-FFF2-40B4-BE49-F238E27FC236}">
                <a16:creationId xmlns:a16="http://schemas.microsoft.com/office/drawing/2014/main" id="{C66BA5F5-E829-9ED7-9340-6D4967280C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72275" y="9085580"/>
            <a:ext cx="4288451" cy="428845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sommerhatte til kvinder">
            <a:extLst>
              <a:ext uri="{FF2B5EF4-FFF2-40B4-BE49-F238E27FC236}">
                <a16:creationId xmlns:a16="http://schemas.microsoft.com/office/drawing/2014/main" id="{4AB7EBB5-DA46-87A7-56EA-2BA780F1E99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208275" y="9177963"/>
            <a:ext cx="6874855" cy="3870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372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D8E429-559D-412C-A457-C3D9CA2443D0}"/>
              </a:ext>
            </a:extLst>
          </p:cNvPr>
          <p:cNvSpPr>
            <a:spLocks noGrp="1"/>
          </p:cNvSpPr>
          <p:nvPr>
            <p:ph type="ctrTitle"/>
          </p:nvPr>
        </p:nvSpPr>
        <p:spPr/>
        <p:txBody>
          <a:bodyPr/>
          <a:lstStyle/>
          <a:p>
            <a:r>
              <a:rPr lang="da-DK" b="1" dirty="0"/>
              <a:t>Om filterglassene</a:t>
            </a:r>
          </a:p>
        </p:txBody>
      </p:sp>
    </p:spTree>
    <p:extLst>
      <p:ext uri="{BB962C8B-B14F-4D97-AF65-F5344CB8AC3E}">
        <p14:creationId xmlns:p14="http://schemas.microsoft.com/office/powerpoint/2010/main" val="3836266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D2A93-620F-EDDB-EF38-91E7BC23C44C}"/>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0FB462E5-A9CC-CB41-4607-973B6AE2D3C7}"/>
              </a:ext>
            </a:extLst>
          </p:cNvPr>
          <p:cNvSpPr txBox="1"/>
          <p:nvPr/>
        </p:nvSpPr>
        <p:spPr>
          <a:xfrm>
            <a:off x="1906815" y="723061"/>
            <a:ext cx="17441791" cy="1564916"/>
          </a:xfrm>
          <a:prstGeom prst="rect">
            <a:avLst/>
          </a:prstGeom>
          <a:noFill/>
        </p:spPr>
        <p:txBody>
          <a:bodyPr wrap="square" rtlCol="0">
            <a:spAutoFit/>
          </a:bodyPr>
          <a:lstStyle/>
          <a:p>
            <a:r>
              <a:rPr lang="da-DK" sz="9569"/>
              <a:t>Filterfarve og mørkhedsgrad</a:t>
            </a:r>
          </a:p>
        </p:txBody>
      </p:sp>
      <p:sp>
        <p:nvSpPr>
          <p:cNvPr id="3" name="Tekstfelt 2">
            <a:extLst>
              <a:ext uri="{FF2B5EF4-FFF2-40B4-BE49-F238E27FC236}">
                <a16:creationId xmlns:a16="http://schemas.microsoft.com/office/drawing/2014/main" id="{4A52B0FC-18FD-47AF-97A0-2D044876EBAF}"/>
              </a:ext>
            </a:extLst>
          </p:cNvPr>
          <p:cNvSpPr txBox="1"/>
          <p:nvPr/>
        </p:nvSpPr>
        <p:spPr>
          <a:xfrm>
            <a:off x="1906815" y="4391253"/>
            <a:ext cx="22106456" cy="6647974"/>
          </a:xfrm>
          <a:prstGeom prst="rect">
            <a:avLst/>
          </a:prstGeom>
          <a:noFill/>
        </p:spPr>
        <p:txBody>
          <a:bodyPr wrap="square" rtlCol="0">
            <a:spAutoFit/>
          </a:bodyPr>
          <a:lstStyle/>
          <a:p>
            <a:pPr>
              <a:spcAft>
                <a:spcPts val="1200"/>
              </a:spcAft>
            </a:pPr>
            <a:r>
              <a:rPr lang="da-DK" sz="4400" dirty="0"/>
              <a:t>Som udgangspunkt bør altid laves/anbefales </a:t>
            </a:r>
            <a:r>
              <a:rPr lang="da-DK" sz="4400" u="sng" dirty="0"/>
              <a:t>den lyseste farve som fjerner blændingsgener tilstrækkeligt</a:t>
            </a:r>
            <a:r>
              <a:rPr lang="da-DK" sz="4400" dirty="0"/>
              <a:t> til at patienten ikke er begrænset i sine aktiviteter og generet af blændingsgener. </a:t>
            </a:r>
          </a:p>
          <a:p>
            <a:pPr>
              <a:spcAft>
                <a:spcPts val="1200"/>
              </a:spcAft>
            </a:pPr>
            <a:r>
              <a:rPr lang="da-DK" sz="4400" dirty="0"/>
              <a:t>Med ”for” mørke farver risikeres at patienten bliver kronisk afhængig og måske også derfor begrænset i sine aktiviteter i hverdagen.</a:t>
            </a:r>
          </a:p>
          <a:p>
            <a:pPr>
              <a:spcAft>
                <a:spcPts val="1200"/>
              </a:spcAft>
            </a:pPr>
            <a:r>
              <a:rPr lang="da-DK" sz="4400" dirty="0"/>
              <a:t>Og ulemperne ved mørke filterglasfarver, som tab af synsskarphed (visus), kontrastopfattelse samt farveforvrængning og derved påvirket mobilitet (overblik og balance) navnlig i dæmpet belysning, begrænses.</a:t>
            </a:r>
          </a:p>
          <a:p>
            <a:pPr>
              <a:spcAft>
                <a:spcPts val="1200"/>
              </a:spcAft>
            </a:pPr>
            <a:endParaRPr lang="da-DK" sz="4400" dirty="0"/>
          </a:p>
        </p:txBody>
      </p:sp>
    </p:spTree>
    <p:extLst>
      <p:ext uri="{BB962C8B-B14F-4D97-AF65-F5344CB8AC3E}">
        <p14:creationId xmlns:p14="http://schemas.microsoft.com/office/powerpoint/2010/main" val="21648818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1906815" y="723061"/>
            <a:ext cx="17441791" cy="1564916"/>
          </a:xfrm>
          <a:prstGeom prst="rect">
            <a:avLst/>
          </a:prstGeom>
          <a:noFill/>
        </p:spPr>
        <p:txBody>
          <a:bodyPr wrap="square" rtlCol="0">
            <a:spAutoFit/>
          </a:bodyPr>
          <a:lstStyle/>
          <a:p>
            <a:r>
              <a:rPr lang="da-DK" sz="9569"/>
              <a:t>Filterfarve og mørkhedsgrad</a:t>
            </a:r>
          </a:p>
        </p:txBody>
      </p:sp>
      <p:sp>
        <p:nvSpPr>
          <p:cNvPr id="3" name="Tekstfelt 2"/>
          <p:cNvSpPr txBox="1"/>
          <p:nvPr/>
        </p:nvSpPr>
        <p:spPr>
          <a:xfrm>
            <a:off x="1906815" y="4437748"/>
            <a:ext cx="22106456" cy="7325082"/>
          </a:xfrm>
          <a:prstGeom prst="rect">
            <a:avLst/>
          </a:prstGeom>
          <a:noFill/>
        </p:spPr>
        <p:txBody>
          <a:bodyPr wrap="square" rtlCol="0">
            <a:spAutoFit/>
          </a:bodyPr>
          <a:lstStyle/>
          <a:p>
            <a:pPr>
              <a:spcAft>
                <a:spcPts val="1200"/>
              </a:spcAft>
            </a:pPr>
            <a:r>
              <a:rPr lang="da-DK" sz="4400" dirty="0"/>
              <a:t>Der kan være situationer, hvor belysningen er så svag at de anbefalede filterfarver ikke kan bruges og der kan derfor være behov for en klar brille til det eks. når man færdes i mørke. </a:t>
            </a:r>
          </a:p>
          <a:p>
            <a:pPr>
              <a:spcAft>
                <a:spcPts val="1200"/>
              </a:spcAft>
            </a:pPr>
            <a:r>
              <a:rPr lang="da-DK" sz="4400" dirty="0"/>
              <a:t>Udfordring her er at finde balancen mellem at lindre blændingsgenerne, så flest mulige hverdagsaktiviteter kan udføres og samtidig understøtte den neurale adaptation (sanse-modulationen) til lys. </a:t>
            </a:r>
          </a:p>
          <a:p>
            <a:pPr>
              <a:spcAft>
                <a:spcPts val="1200"/>
              </a:spcAft>
            </a:pPr>
            <a:r>
              <a:rPr lang="da-DK" sz="4400" dirty="0"/>
              <a:t>Anbefaling er at tonede brilleglas bruges mindst muligt tidsmæssigt og med lavest mulige lysdæmpningsprocent, men som stadig giver tilpas lindring. Anvendelse af tonede brilleglas kan i nogle tilfælde aftrappes over tid.</a:t>
            </a:r>
          </a:p>
          <a:p>
            <a:pPr>
              <a:spcAft>
                <a:spcPts val="1200"/>
              </a:spcAft>
            </a:pPr>
            <a:endParaRPr lang="da-DK" sz="4400" dirty="0"/>
          </a:p>
        </p:txBody>
      </p:sp>
    </p:spTree>
    <p:extLst>
      <p:ext uri="{BB962C8B-B14F-4D97-AF65-F5344CB8AC3E}">
        <p14:creationId xmlns:p14="http://schemas.microsoft.com/office/powerpoint/2010/main" val="2595950364"/>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699392-D84D-B214-0B0A-FCA7437C3E8A}"/>
              </a:ext>
            </a:extLst>
          </p:cNvPr>
          <p:cNvSpPr>
            <a:spLocks noGrp="1"/>
          </p:cNvSpPr>
          <p:nvPr>
            <p:ph type="ctrTitle"/>
          </p:nvPr>
        </p:nvSpPr>
        <p:spPr/>
        <p:txBody>
          <a:bodyPr/>
          <a:lstStyle/>
          <a:p>
            <a:r>
              <a:rPr lang="da-DK" dirty="0"/>
              <a:t>Filterfarver</a:t>
            </a:r>
          </a:p>
        </p:txBody>
      </p:sp>
    </p:spTree>
    <p:extLst>
      <p:ext uri="{BB962C8B-B14F-4D97-AF65-F5344CB8AC3E}">
        <p14:creationId xmlns:p14="http://schemas.microsoft.com/office/powerpoint/2010/main" val="4096877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4327C-7B9D-4EAB-3C91-A28BF763452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D271E5-2ACD-F154-29F3-D5C787B901F6}"/>
              </a:ext>
            </a:extLst>
          </p:cNvPr>
          <p:cNvSpPr>
            <a:spLocks noGrp="1"/>
          </p:cNvSpPr>
          <p:nvPr>
            <p:ph idx="1"/>
          </p:nvPr>
        </p:nvSpPr>
        <p:spPr>
          <a:xfrm>
            <a:off x="1310163" y="584925"/>
            <a:ext cx="23049132" cy="9215058"/>
          </a:xfrm>
        </p:spPr>
        <p:txBody>
          <a:bodyPr>
            <a:noAutofit/>
          </a:bodyPr>
          <a:lstStyle/>
          <a:p>
            <a:pPr marL="0" indent="0">
              <a:buNone/>
            </a:pPr>
            <a:endParaRPr lang="da-DK" sz="4961" dirty="0"/>
          </a:p>
          <a:p>
            <a:pPr marL="0" indent="0">
              <a:buNone/>
            </a:pPr>
            <a:r>
              <a:rPr lang="da-DK" sz="4961" b="1" dirty="0">
                <a:solidFill>
                  <a:srgbClr val="333333"/>
                </a:solidFill>
                <a:latin typeface="var(--h3_typography-font-family)"/>
              </a:rPr>
              <a:t>ML Komfortfilter</a:t>
            </a:r>
          </a:p>
          <a:p>
            <a:pPr marL="0" indent="0">
              <a:buNone/>
            </a:pPr>
            <a:endParaRPr lang="da-DK" sz="4961" b="1" dirty="0">
              <a:solidFill>
                <a:srgbClr val="333333"/>
              </a:solidFill>
              <a:latin typeface="var(--h3_typography-font-family)"/>
            </a:endParaRPr>
          </a:p>
          <a:p>
            <a:pPr marL="0" indent="0">
              <a:buNone/>
            </a:pPr>
            <a:endParaRPr lang="da-DK" sz="4961" dirty="0">
              <a:solidFill>
                <a:srgbClr val="333333"/>
              </a:solidFill>
              <a:latin typeface="Roboto" panose="02000000000000000000" pitchFamily="2" charset="0"/>
            </a:endParaRPr>
          </a:p>
          <a:p>
            <a:pPr marL="0" indent="0">
              <a:spcAft>
                <a:spcPts val="1200"/>
              </a:spcAft>
              <a:buNone/>
            </a:pPr>
            <a:r>
              <a:rPr lang="da-DK" sz="4961" dirty="0">
                <a:solidFill>
                  <a:srgbClr val="333333"/>
                </a:solidFill>
                <a:latin typeface="Roboto" panose="02000000000000000000" pitchFamily="2" charset="0"/>
              </a:rPr>
              <a:t>Når man tester og evaluerer disse filtre, skal fokus initialt være på visuel komfort og oplevelse, snarere end visuel kvalitet. </a:t>
            </a:r>
          </a:p>
          <a:p>
            <a:pPr marL="0" indent="0">
              <a:spcAft>
                <a:spcPts val="1200"/>
              </a:spcAft>
              <a:buNone/>
            </a:pPr>
            <a:r>
              <a:rPr lang="da-DK" sz="4961" dirty="0">
                <a:solidFill>
                  <a:srgbClr val="333333"/>
                </a:solidFill>
                <a:latin typeface="Roboto" panose="02000000000000000000" pitchFamily="2" charset="0"/>
              </a:rPr>
              <a:t>ML Komfortfiltre findes i tre forskellige farver og hver farve i tre forskellige lystransmissions-niveauer: Light, Medium og Dark. </a:t>
            </a:r>
          </a:p>
          <a:p>
            <a:pPr marL="0" indent="0">
              <a:spcAft>
                <a:spcPts val="1200"/>
              </a:spcAft>
              <a:buNone/>
            </a:pPr>
            <a:r>
              <a:rPr lang="da-DK" sz="4961" dirty="0">
                <a:solidFill>
                  <a:srgbClr val="333333"/>
                </a:solidFill>
                <a:latin typeface="Roboto" panose="02000000000000000000" pitchFamily="2" charset="0"/>
              </a:rPr>
              <a:t>Alle tre farver anvendes til patienter, der oplever visuel stress efter hovedtraumer for at lindre symptomerne.</a:t>
            </a:r>
          </a:p>
          <a:p>
            <a:pPr marL="0" indent="0">
              <a:buNone/>
            </a:pPr>
            <a:endParaRPr lang="da-DK" sz="1600" dirty="0">
              <a:solidFill>
                <a:srgbClr val="333333"/>
              </a:solidFill>
              <a:latin typeface="Roboto" panose="02000000000000000000" pitchFamily="2" charset="0"/>
            </a:endParaRPr>
          </a:p>
          <a:p>
            <a:pPr marL="0" indent="0">
              <a:buNone/>
            </a:pPr>
            <a:endParaRPr lang="da-DK" sz="4961" dirty="0"/>
          </a:p>
        </p:txBody>
      </p:sp>
    </p:spTree>
    <p:extLst>
      <p:ext uri="{BB962C8B-B14F-4D97-AF65-F5344CB8AC3E}">
        <p14:creationId xmlns:p14="http://schemas.microsoft.com/office/powerpoint/2010/main" val="3446071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F94CC-5670-14A5-3DA4-881604D318EF}"/>
            </a:ext>
          </a:extLst>
        </p:cNvPr>
        <p:cNvGrpSpPr/>
        <p:nvPr/>
      </p:nvGrpSpPr>
      <p:grpSpPr>
        <a:xfrm>
          <a:off x="0" y="0"/>
          <a:ext cx="0" cy="0"/>
          <a:chOff x="0" y="0"/>
          <a:chExt cx="0" cy="0"/>
        </a:xfrm>
      </p:grpSpPr>
      <p:sp>
        <p:nvSpPr>
          <p:cNvPr id="11265" name="Title 1">
            <a:extLst>
              <a:ext uri="{FF2B5EF4-FFF2-40B4-BE49-F238E27FC236}">
                <a16:creationId xmlns:a16="http://schemas.microsoft.com/office/drawing/2014/main" id="{A924CD1C-7B37-8F61-0ADE-7CCC93394ED0}"/>
              </a:ext>
            </a:extLst>
          </p:cNvPr>
          <p:cNvSpPr>
            <a:spLocks noGrp="1"/>
          </p:cNvSpPr>
          <p:nvPr>
            <p:ph type="title" idx="4294967295"/>
          </p:nvPr>
        </p:nvSpPr>
        <p:spPr>
          <a:xfrm>
            <a:off x="894522" y="493644"/>
            <a:ext cx="18387391" cy="2408582"/>
          </a:xfrm>
        </p:spPr>
        <p:txBody>
          <a:bodyPr/>
          <a:lstStyle/>
          <a:p>
            <a:r>
              <a:rPr lang="da-DK" sz="7200" dirty="0"/>
              <a:t>Hvilke filterfarver er der belæg for at fremhæve i relation til erhvervet hjerneskade </a:t>
            </a:r>
            <a:endParaRPr lang="da-DK" altLang="da-DK" sz="7200" dirty="0">
              <a:latin typeface="Trade Gothic LT Com Bold" pitchFamily="34" charset="0"/>
            </a:endParaRPr>
          </a:p>
        </p:txBody>
      </p:sp>
      <p:sp>
        <p:nvSpPr>
          <p:cNvPr id="11266" name="Content Placeholder 2">
            <a:extLst>
              <a:ext uri="{FF2B5EF4-FFF2-40B4-BE49-F238E27FC236}">
                <a16:creationId xmlns:a16="http://schemas.microsoft.com/office/drawing/2014/main" id="{BDE25D36-2C0F-4BB3-58E1-5AAD2D913E4E}"/>
              </a:ext>
            </a:extLst>
          </p:cNvPr>
          <p:cNvSpPr>
            <a:spLocks noGrp="1"/>
          </p:cNvSpPr>
          <p:nvPr>
            <p:ph idx="4294967295"/>
          </p:nvPr>
        </p:nvSpPr>
        <p:spPr>
          <a:xfrm>
            <a:off x="18218198" y="3727450"/>
            <a:ext cx="6984951" cy="8832850"/>
          </a:xfrm>
        </p:spPr>
        <p:txBody>
          <a:bodyPr/>
          <a:lstStyle/>
          <a:p>
            <a:pPr marL="0" indent="0">
              <a:buFontTx/>
              <a:buNone/>
            </a:pPr>
            <a:endParaRPr lang="da-DK" altLang="da-DK" sz="4000" dirty="0">
              <a:latin typeface="Trade Gothic LT Com Bold" pitchFamily="34" charset="0"/>
            </a:endParaRPr>
          </a:p>
          <a:p>
            <a:pPr marL="0" indent="0">
              <a:buFontTx/>
              <a:buNone/>
            </a:pPr>
            <a:endParaRPr lang="da-DK" altLang="da-DK" sz="4000" dirty="0">
              <a:latin typeface="Trade Gothic LT Com Bold" pitchFamily="34" charset="0"/>
            </a:endParaRPr>
          </a:p>
        </p:txBody>
      </p:sp>
      <p:pic>
        <p:nvPicPr>
          <p:cNvPr id="11" name="Billede 10">
            <a:extLst>
              <a:ext uri="{FF2B5EF4-FFF2-40B4-BE49-F238E27FC236}">
                <a16:creationId xmlns:a16="http://schemas.microsoft.com/office/drawing/2014/main" id="{F90AAC25-D2E6-2C3C-EE0B-78BBF83FC40E}"/>
              </a:ext>
            </a:extLst>
          </p:cNvPr>
          <p:cNvPicPr>
            <a:picLocks noChangeAspect="1"/>
          </p:cNvPicPr>
          <p:nvPr/>
        </p:nvPicPr>
        <p:blipFill>
          <a:blip r:embed="rId3"/>
          <a:stretch>
            <a:fillRect/>
          </a:stretch>
        </p:blipFill>
        <p:spPr>
          <a:xfrm>
            <a:off x="4154557" y="2902226"/>
            <a:ext cx="10990815" cy="11170782"/>
          </a:xfrm>
          <a:prstGeom prst="rect">
            <a:avLst/>
          </a:prstGeom>
        </p:spPr>
      </p:pic>
    </p:spTree>
    <p:extLst>
      <p:ext uri="{BB962C8B-B14F-4D97-AF65-F5344CB8AC3E}">
        <p14:creationId xmlns:p14="http://schemas.microsoft.com/office/powerpoint/2010/main" val="244146208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idx="4294967295"/>
          </p:nvPr>
        </p:nvSpPr>
        <p:spPr>
          <a:xfrm>
            <a:off x="894522" y="493644"/>
            <a:ext cx="18387391" cy="2408582"/>
          </a:xfrm>
        </p:spPr>
        <p:txBody>
          <a:bodyPr/>
          <a:lstStyle/>
          <a:p>
            <a:r>
              <a:rPr lang="da-DK" sz="7200" dirty="0"/>
              <a:t>Hvilke filterfarver er der belæg for at fremhæve i relation til erhvervet hjerneskade </a:t>
            </a:r>
            <a:endParaRPr lang="da-DK" altLang="da-DK" sz="7200" dirty="0">
              <a:latin typeface="Trade Gothic LT Com Bold" pitchFamily="34" charset="0"/>
            </a:endParaRPr>
          </a:p>
        </p:txBody>
      </p:sp>
      <p:sp>
        <p:nvSpPr>
          <p:cNvPr id="11266" name="Content Placeholder 2"/>
          <p:cNvSpPr>
            <a:spLocks noGrp="1"/>
          </p:cNvSpPr>
          <p:nvPr>
            <p:ph idx="4294967295"/>
          </p:nvPr>
        </p:nvSpPr>
        <p:spPr>
          <a:xfrm>
            <a:off x="18218198" y="3727450"/>
            <a:ext cx="6984951" cy="8832850"/>
          </a:xfrm>
        </p:spPr>
        <p:txBody>
          <a:bodyPr/>
          <a:lstStyle/>
          <a:p>
            <a:pPr marL="0" indent="0">
              <a:buFontTx/>
              <a:buNone/>
            </a:pPr>
            <a:endParaRPr lang="da-DK" altLang="da-DK" sz="4000" dirty="0">
              <a:latin typeface="Trade Gothic LT Com Bold" pitchFamily="34" charset="0"/>
            </a:endParaRPr>
          </a:p>
          <a:p>
            <a:pPr marL="0" indent="0">
              <a:buFontTx/>
              <a:buNone/>
            </a:pPr>
            <a:endParaRPr lang="da-DK" altLang="da-DK" sz="4000" dirty="0">
              <a:latin typeface="Trade Gothic LT Com Bold" pitchFamily="34" charset="0"/>
            </a:endParaRPr>
          </a:p>
        </p:txBody>
      </p:sp>
      <p:pic>
        <p:nvPicPr>
          <p:cNvPr id="11" name="Billede 10">
            <a:extLst>
              <a:ext uri="{FF2B5EF4-FFF2-40B4-BE49-F238E27FC236}">
                <a16:creationId xmlns:a16="http://schemas.microsoft.com/office/drawing/2014/main" id="{578959AC-08CF-3636-0D6D-E219CA15C253}"/>
              </a:ext>
            </a:extLst>
          </p:cNvPr>
          <p:cNvPicPr>
            <a:picLocks noChangeAspect="1"/>
          </p:cNvPicPr>
          <p:nvPr/>
        </p:nvPicPr>
        <p:blipFill>
          <a:blip r:embed="rId3"/>
          <a:srcRect b="79503"/>
          <a:stretch/>
        </p:blipFill>
        <p:spPr>
          <a:xfrm>
            <a:off x="2124279" y="4235080"/>
            <a:ext cx="20141205" cy="4195998"/>
          </a:xfrm>
          <a:prstGeom prst="rect">
            <a:avLst/>
          </a:prstGeom>
        </p:spPr>
      </p:pic>
    </p:spTree>
    <p:extLst>
      <p:ext uri="{BB962C8B-B14F-4D97-AF65-F5344CB8AC3E}">
        <p14:creationId xmlns:p14="http://schemas.microsoft.com/office/powerpoint/2010/main" val="425019292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06E49453-DF47-9F25-5871-0EB0911093FC}"/>
              </a:ext>
            </a:extLst>
          </p:cNvPr>
          <p:cNvSpPr>
            <a:spLocks noGrp="1"/>
          </p:cNvSpPr>
          <p:nvPr>
            <p:ph type="subTitle" idx="1"/>
          </p:nvPr>
        </p:nvSpPr>
        <p:spPr>
          <a:xfrm>
            <a:off x="1451113" y="3776871"/>
            <a:ext cx="22223896" cy="6997146"/>
          </a:xfrm>
        </p:spPr>
        <p:txBody>
          <a:bodyPr/>
          <a:lstStyle/>
          <a:p>
            <a:pPr algn="l"/>
            <a:r>
              <a:rPr lang="da-DK" sz="5400" dirty="0">
                <a:solidFill>
                  <a:srgbClr val="333333"/>
                </a:solidFill>
                <a:latin typeface="Roboto" panose="02000000000000000000" pitchFamily="2" charset="0"/>
              </a:rPr>
              <a:t>ML(FL)41- Laksefarvet glas, der absorberer noget af det blå lys, men også lidt af det grønne. </a:t>
            </a:r>
          </a:p>
          <a:p>
            <a:pPr algn="l"/>
            <a:r>
              <a:rPr lang="da-DK" sz="5400" dirty="0">
                <a:solidFill>
                  <a:srgbClr val="333333"/>
                </a:solidFill>
                <a:latin typeface="Roboto" panose="02000000000000000000" pitchFamily="2" charset="0"/>
              </a:rPr>
              <a:t>Den største absorption ligger i grænsen mellem blå og grøn. </a:t>
            </a:r>
          </a:p>
          <a:p>
            <a:pPr algn="l"/>
            <a:r>
              <a:rPr lang="da-DK" sz="5400" dirty="0">
                <a:solidFill>
                  <a:srgbClr val="333333"/>
                </a:solidFill>
                <a:latin typeface="Roboto" panose="02000000000000000000" pitchFamily="2" charset="0"/>
              </a:rPr>
              <a:t>Der er en dokumenteret effekt, ved godartet essentiel </a:t>
            </a:r>
            <a:r>
              <a:rPr lang="da-DK" sz="5400" dirty="0" err="1">
                <a:solidFill>
                  <a:srgbClr val="333333"/>
                </a:solidFill>
                <a:latin typeface="Roboto" panose="02000000000000000000" pitchFamily="2" charset="0"/>
              </a:rPr>
              <a:t>Blefarospasme</a:t>
            </a:r>
            <a:r>
              <a:rPr lang="da-DK" sz="5400" dirty="0">
                <a:solidFill>
                  <a:srgbClr val="333333"/>
                </a:solidFill>
                <a:latin typeface="Roboto" panose="02000000000000000000" pitchFamily="2" charset="0"/>
              </a:rPr>
              <a:t> (BEB), både med hensyn til lysfølsomhed og blinkfrekvens. </a:t>
            </a:r>
          </a:p>
          <a:p>
            <a:pPr algn="l"/>
            <a:r>
              <a:rPr lang="da-DK" sz="5400" dirty="0">
                <a:solidFill>
                  <a:srgbClr val="333333"/>
                </a:solidFill>
                <a:latin typeface="Roboto" panose="02000000000000000000" pitchFamily="2" charset="0"/>
              </a:rPr>
              <a:t>Mange mennesker opfatter filteret som generelt behageligt, og mange oplever en lindring af migræne.</a:t>
            </a:r>
          </a:p>
        </p:txBody>
      </p:sp>
      <p:sp>
        <p:nvSpPr>
          <p:cNvPr id="4" name="Tekstfelt 3">
            <a:extLst>
              <a:ext uri="{FF2B5EF4-FFF2-40B4-BE49-F238E27FC236}">
                <a16:creationId xmlns:a16="http://schemas.microsoft.com/office/drawing/2014/main" id="{B88B9E20-4D02-B6E6-8F1A-3CF7015FC603}"/>
              </a:ext>
            </a:extLst>
          </p:cNvPr>
          <p:cNvSpPr txBox="1"/>
          <p:nvPr/>
        </p:nvSpPr>
        <p:spPr>
          <a:xfrm>
            <a:off x="2067339" y="596348"/>
            <a:ext cx="15385774" cy="1569660"/>
          </a:xfrm>
          <a:prstGeom prst="rect">
            <a:avLst/>
          </a:prstGeom>
          <a:noFill/>
        </p:spPr>
        <p:txBody>
          <a:bodyPr wrap="square" rtlCol="0">
            <a:spAutoFit/>
          </a:bodyPr>
          <a:lstStyle/>
          <a:p>
            <a:r>
              <a:rPr lang="da-DK" sz="9600" dirty="0"/>
              <a:t>FL-41</a:t>
            </a:r>
          </a:p>
        </p:txBody>
      </p:sp>
    </p:spTree>
    <p:extLst>
      <p:ext uri="{BB962C8B-B14F-4D97-AF65-F5344CB8AC3E}">
        <p14:creationId xmlns:p14="http://schemas.microsoft.com/office/powerpoint/2010/main" val="3734174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F50D5-6EEA-2590-BF97-40C176C9476E}"/>
            </a:ext>
          </a:extLst>
        </p:cNvPr>
        <p:cNvGrpSpPr/>
        <p:nvPr/>
      </p:nvGrpSpPr>
      <p:grpSpPr>
        <a:xfrm>
          <a:off x="0" y="0"/>
          <a:ext cx="0" cy="0"/>
          <a:chOff x="0" y="0"/>
          <a:chExt cx="0" cy="0"/>
        </a:xfrm>
      </p:grpSpPr>
      <p:sp>
        <p:nvSpPr>
          <p:cNvPr id="11265" name="Title 1">
            <a:extLst>
              <a:ext uri="{FF2B5EF4-FFF2-40B4-BE49-F238E27FC236}">
                <a16:creationId xmlns:a16="http://schemas.microsoft.com/office/drawing/2014/main" id="{B95B023C-946B-C1FD-3047-C3276DA0513F}"/>
              </a:ext>
            </a:extLst>
          </p:cNvPr>
          <p:cNvSpPr>
            <a:spLocks noGrp="1"/>
          </p:cNvSpPr>
          <p:nvPr>
            <p:ph type="title" idx="4294967295"/>
          </p:nvPr>
        </p:nvSpPr>
        <p:spPr>
          <a:xfrm>
            <a:off x="894522" y="493644"/>
            <a:ext cx="18387391" cy="2408582"/>
          </a:xfrm>
        </p:spPr>
        <p:txBody>
          <a:bodyPr/>
          <a:lstStyle/>
          <a:p>
            <a:r>
              <a:rPr lang="da-DK" sz="7200" dirty="0"/>
              <a:t>Hvilke filterfarver er der belæg for at fremhæve i relation til erhvervet hjerneskade </a:t>
            </a:r>
            <a:endParaRPr lang="da-DK" altLang="da-DK" sz="7200" dirty="0">
              <a:latin typeface="Trade Gothic LT Com Bold" pitchFamily="34" charset="0"/>
            </a:endParaRPr>
          </a:p>
        </p:txBody>
      </p:sp>
      <p:sp>
        <p:nvSpPr>
          <p:cNvPr id="11266" name="Content Placeholder 2">
            <a:extLst>
              <a:ext uri="{FF2B5EF4-FFF2-40B4-BE49-F238E27FC236}">
                <a16:creationId xmlns:a16="http://schemas.microsoft.com/office/drawing/2014/main" id="{8A1B16E9-9CF9-88A5-D0D2-B9CDBC2F873A}"/>
              </a:ext>
            </a:extLst>
          </p:cNvPr>
          <p:cNvSpPr>
            <a:spLocks noGrp="1"/>
          </p:cNvSpPr>
          <p:nvPr>
            <p:ph idx="4294967295"/>
          </p:nvPr>
        </p:nvSpPr>
        <p:spPr>
          <a:xfrm>
            <a:off x="18218198" y="3727450"/>
            <a:ext cx="6984951" cy="8832850"/>
          </a:xfrm>
        </p:spPr>
        <p:txBody>
          <a:bodyPr/>
          <a:lstStyle/>
          <a:p>
            <a:pPr marL="0" indent="0">
              <a:buFontTx/>
              <a:buNone/>
            </a:pPr>
            <a:endParaRPr lang="da-DK" altLang="da-DK" sz="4000" dirty="0">
              <a:latin typeface="Trade Gothic LT Com Bold" pitchFamily="34" charset="0"/>
            </a:endParaRPr>
          </a:p>
          <a:p>
            <a:pPr marL="0" indent="0">
              <a:buFontTx/>
              <a:buNone/>
            </a:pPr>
            <a:endParaRPr lang="da-DK" altLang="da-DK" sz="4000" dirty="0">
              <a:latin typeface="Trade Gothic LT Com Bold" pitchFamily="34" charset="0"/>
            </a:endParaRPr>
          </a:p>
        </p:txBody>
      </p:sp>
      <p:pic>
        <p:nvPicPr>
          <p:cNvPr id="11" name="Billede 10">
            <a:extLst>
              <a:ext uri="{FF2B5EF4-FFF2-40B4-BE49-F238E27FC236}">
                <a16:creationId xmlns:a16="http://schemas.microsoft.com/office/drawing/2014/main" id="{DCA0A731-8CB5-1EB6-5245-C65695DCF821}"/>
              </a:ext>
            </a:extLst>
          </p:cNvPr>
          <p:cNvPicPr>
            <a:picLocks noChangeAspect="1"/>
          </p:cNvPicPr>
          <p:nvPr/>
        </p:nvPicPr>
        <p:blipFill>
          <a:blip r:embed="rId3"/>
          <a:srcRect t="20929" b="57510"/>
          <a:stretch/>
        </p:blipFill>
        <p:spPr>
          <a:xfrm>
            <a:off x="2635723" y="4702623"/>
            <a:ext cx="21964153" cy="4813336"/>
          </a:xfrm>
          <a:prstGeom prst="rect">
            <a:avLst/>
          </a:prstGeom>
        </p:spPr>
      </p:pic>
    </p:spTree>
    <p:extLst>
      <p:ext uri="{BB962C8B-B14F-4D97-AF65-F5344CB8AC3E}">
        <p14:creationId xmlns:p14="http://schemas.microsoft.com/office/powerpoint/2010/main" val="253225562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0FB58-BB59-9F68-7FD0-7B5F1B375B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1DF6FB-6B2D-30FE-4D43-D758EF3FD638}"/>
              </a:ext>
            </a:extLst>
          </p:cNvPr>
          <p:cNvSpPr>
            <a:spLocks noGrp="1"/>
          </p:cNvSpPr>
          <p:nvPr>
            <p:ph idx="1"/>
          </p:nvPr>
        </p:nvSpPr>
        <p:spPr>
          <a:xfrm>
            <a:off x="1310163" y="584925"/>
            <a:ext cx="23049132" cy="12770812"/>
          </a:xfrm>
        </p:spPr>
        <p:txBody>
          <a:bodyPr>
            <a:noAutofit/>
          </a:bodyPr>
          <a:lstStyle/>
          <a:p>
            <a:pPr marL="0" indent="0">
              <a:buNone/>
            </a:pPr>
            <a:endParaRPr lang="da-DK" sz="4961" dirty="0"/>
          </a:p>
          <a:p>
            <a:pPr marL="0" indent="0">
              <a:buNone/>
            </a:pPr>
            <a:r>
              <a:rPr lang="da-DK" sz="4961" b="1" dirty="0">
                <a:solidFill>
                  <a:srgbClr val="333333"/>
                </a:solidFill>
                <a:latin typeface="var(--h3_typography-font-family)"/>
              </a:rPr>
              <a:t>ML Komfortfilter</a:t>
            </a:r>
          </a:p>
          <a:p>
            <a:pPr marL="0" indent="0">
              <a:buNone/>
            </a:pPr>
            <a:endParaRPr lang="da-DK" sz="4961" dirty="0">
              <a:solidFill>
                <a:srgbClr val="333333"/>
              </a:solidFill>
              <a:latin typeface="Roboto" panose="02000000000000000000" pitchFamily="2" charset="0"/>
            </a:endParaRPr>
          </a:p>
          <a:p>
            <a:pPr marL="0" indent="0">
              <a:buNone/>
            </a:pPr>
            <a:endParaRPr lang="da-DK" sz="4961" dirty="0">
              <a:solidFill>
                <a:srgbClr val="333333"/>
              </a:solidFill>
              <a:latin typeface="Roboto" panose="02000000000000000000" pitchFamily="2" charset="0"/>
            </a:endParaRPr>
          </a:p>
          <a:p>
            <a:pPr marL="0" indent="0">
              <a:buNone/>
            </a:pPr>
            <a:r>
              <a:rPr lang="da-DK" sz="4961" dirty="0">
                <a:solidFill>
                  <a:srgbClr val="333333"/>
                </a:solidFill>
                <a:latin typeface="Roboto" panose="02000000000000000000" pitchFamily="2" charset="0"/>
              </a:rPr>
              <a:t>ML Filter </a:t>
            </a:r>
            <a:r>
              <a:rPr lang="da-DK" sz="4961" dirty="0" err="1">
                <a:solidFill>
                  <a:srgbClr val="333333"/>
                </a:solidFill>
                <a:latin typeface="Roboto" panose="02000000000000000000" pitchFamily="2" charset="0"/>
              </a:rPr>
              <a:t>Emerald</a:t>
            </a:r>
            <a:r>
              <a:rPr lang="da-DK" sz="4961" dirty="0">
                <a:solidFill>
                  <a:srgbClr val="333333"/>
                </a:solidFill>
                <a:latin typeface="Roboto" panose="02000000000000000000" pitchFamily="2" charset="0"/>
              </a:rPr>
              <a:t> – Grønt glas, der absorberer det kortbølgede blå lys, såvel som det gule lys. Hovedfokus på transmissionen af det langbølgede blå og grønne lys.</a:t>
            </a:r>
          </a:p>
          <a:p>
            <a:pPr marL="0" indent="0">
              <a:buNone/>
            </a:pPr>
            <a:endParaRPr lang="da-DK" sz="4961" dirty="0"/>
          </a:p>
        </p:txBody>
      </p:sp>
    </p:spTree>
    <p:extLst>
      <p:ext uri="{BB962C8B-B14F-4D97-AF65-F5344CB8AC3E}">
        <p14:creationId xmlns:p14="http://schemas.microsoft.com/office/powerpoint/2010/main" val="2721731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EB68C-5C28-E631-38D5-D7A6A7F403CB}"/>
            </a:ext>
          </a:extLst>
        </p:cNvPr>
        <p:cNvGrpSpPr/>
        <p:nvPr/>
      </p:nvGrpSpPr>
      <p:grpSpPr>
        <a:xfrm>
          <a:off x="0" y="0"/>
          <a:ext cx="0" cy="0"/>
          <a:chOff x="0" y="0"/>
          <a:chExt cx="0" cy="0"/>
        </a:xfrm>
      </p:grpSpPr>
      <p:sp>
        <p:nvSpPr>
          <p:cNvPr id="11265" name="Title 1">
            <a:extLst>
              <a:ext uri="{FF2B5EF4-FFF2-40B4-BE49-F238E27FC236}">
                <a16:creationId xmlns:a16="http://schemas.microsoft.com/office/drawing/2014/main" id="{3E17EAE5-AF9B-E696-7178-6EF9FDB39C06}"/>
              </a:ext>
            </a:extLst>
          </p:cNvPr>
          <p:cNvSpPr>
            <a:spLocks noGrp="1"/>
          </p:cNvSpPr>
          <p:nvPr>
            <p:ph type="title" idx="4294967295"/>
          </p:nvPr>
        </p:nvSpPr>
        <p:spPr>
          <a:xfrm>
            <a:off x="894522" y="493644"/>
            <a:ext cx="18387391" cy="2408582"/>
          </a:xfrm>
        </p:spPr>
        <p:txBody>
          <a:bodyPr/>
          <a:lstStyle/>
          <a:p>
            <a:r>
              <a:rPr lang="da-DK" sz="7200" dirty="0"/>
              <a:t>Hvilke filterfarver er der belæg for at fremhæve i relation til erhvervet hjerneskade </a:t>
            </a:r>
            <a:endParaRPr lang="da-DK" altLang="da-DK" sz="7200" dirty="0">
              <a:latin typeface="Trade Gothic LT Com Bold" pitchFamily="34" charset="0"/>
            </a:endParaRPr>
          </a:p>
        </p:txBody>
      </p:sp>
      <p:sp>
        <p:nvSpPr>
          <p:cNvPr id="11266" name="Content Placeholder 2">
            <a:extLst>
              <a:ext uri="{FF2B5EF4-FFF2-40B4-BE49-F238E27FC236}">
                <a16:creationId xmlns:a16="http://schemas.microsoft.com/office/drawing/2014/main" id="{1C1A7927-CE7A-8EE1-59BA-8125ED685F08}"/>
              </a:ext>
            </a:extLst>
          </p:cNvPr>
          <p:cNvSpPr>
            <a:spLocks noGrp="1"/>
          </p:cNvSpPr>
          <p:nvPr>
            <p:ph idx="4294967295"/>
          </p:nvPr>
        </p:nvSpPr>
        <p:spPr>
          <a:xfrm>
            <a:off x="18218198" y="3727450"/>
            <a:ext cx="6984951" cy="8832850"/>
          </a:xfrm>
        </p:spPr>
        <p:txBody>
          <a:bodyPr/>
          <a:lstStyle/>
          <a:p>
            <a:pPr marL="0" indent="0">
              <a:buFontTx/>
              <a:buNone/>
            </a:pPr>
            <a:endParaRPr lang="da-DK" altLang="da-DK" sz="4000" dirty="0">
              <a:latin typeface="Trade Gothic LT Com Bold" pitchFamily="34" charset="0"/>
            </a:endParaRPr>
          </a:p>
          <a:p>
            <a:pPr marL="0" indent="0">
              <a:buFontTx/>
              <a:buNone/>
            </a:pPr>
            <a:endParaRPr lang="da-DK" altLang="da-DK" sz="4000" dirty="0">
              <a:latin typeface="Trade Gothic LT Com Bold" pitchFamily="34" charset="0"/>
            </a:endParaRPr>
          </a:p>
        </p:txBody>
      </p:sp>
      <p:pic>
        <p:nvPicPr>
          <p:cNvPr id="11" name="Billede 10">
            <a:extLst>
              <a:ext uri="{FF2B5EF4-FFF2-40B4-BE49-F238E27FC236}">
                <a16:creationId xmlns:a16="http://schemas.microsoft.com/office/drawing/2014/main" id="{54D945D6-A683-7FFC-D01B-2D077A756520}"/>
              </a:ext>
            </a:extLst>
          </p:cNvPr>
          <p:cNvPicPr>
            <a:picLocks noChangeAspect="1"/>
          </p:cNvPicPr>
          <p:nvPr/>
        </p:nvPicPr>
        <p:blipFill>
          <a:blip r:embed="rId3"/>
          <a:srcRect t="41863" b="39129"/>
          <a:stretch/>
        </p:blipFill>
        <p:spPr>
          <a:xfrm>
            <a:off x="2465241" y="4773477"/>
            <a:ext cx="21901396" cy="4231038"/>
          </a:xfrm>
          <a:prstGeom prst="rect">
            <a:avLst/>
          </a:prstGeom>
        </p:spPr>
      </p:pic>
    </p:spTree>
    <p:extLst>
      <p:ext uri="{BB962C8B-B14F-4D97-AF65-F5344CB8AC3E}">
        <p14:creationId xmlns:p14="http://schemas.microsoft.com/office/powerpoint/2010/main" val="83526710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68127-9DB6-1AB4-6C3A-8E6A254F766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A5D58D-9BFB-14AC-7223-18E6E5FA2607}"/>
              </a:ext>
            </a:extLst>
          </p:cNvPr>
          <p:cNvSpPr>
            <a:spLocks noGrp="1"/>
          </p:cNvSpPr>
          <p:nvPr>
            <p:ph idx="1"/>
          </p:nvPr>
        </p:nvSpPr>
        <p:spPr>
          <a:xfrm>
            <a:off x="1310163" y="584925"/>
            <a:ext cx="23049132" cy="12770812"/>
          </a:xfrm>
        </p:spPr>
        <p:txBody>
          <a:bodyPr>
            <a:noAutofit/>
          </a:bodyPr>
          <a:lstStyle/>
          <a:p>
            <a:pPr marL="0" indent="0">
              <a:buNone/>
            </a:pPr>
            <a:endParaRPr lang="da-DK" sz="4961" dirty="0"/>
          </a:p>
          <a:p>
            <a:pPr marL="0" indent="0">
              <a:buNone/>
            </a:pPr>
            <a:r>
              <a:rPr lang="da-DK" sz="4961" b="1" dirty="0">
                <a:solidFill>
                  <a:srgbClr val="333333"/>
                </a:solidFill>
                <a:latin typeface="var(--h3_typography-font-family)"/>
              </a:rPr>
              <a:t>ML Komfortfilter</a:t>
            </a:r>
          </a:p>
          <a:p>
            <a:pPr marL="0" indent="0">
              <a:buNone/>
            </a:pPr>
            <a:endParaRPr lang="da-DK" sz="4961" dirty="0">
              <a:solidFill>
                <a:srgbClr val="333333"/>
              </a:solidFill>
              <a:latin typeface="Roboto" panose="02000000000000000000" pitchFamily="2" charset="0"/>
            </a:endParaRPr>
          </a:p>
          <a:p>
            <a:pPr marL="0" indent="0">
              <a:buNone/>
            </a:pPr>
            <a:endParaRPr lang="da-DK" sz="4961" dirty="0">
              <a:solidFill>
                <a:srgbClr val="333333"/>
              </a:solidFill>
              <a:latin typeface="Roboto" panose="02000000000000000000" pitchFamily="2" charset="0"/>
            </a:endParaRPr>
          </a:p>
          <a:p>
            <a:pPr marL="0" indent="0">
              <a:buNone/>
            </a:pPr>
            <a:r>
              <a:rPr lang="da-DK" sz="4961" dirty="0">
                <a:solidFill>
                  <a:srgbClr val="333333"/>
                </a:solidFill>
                <a:latin typeface="Roboto" panose="02000000000000000000" pitchFamily="2" charset="0"/>
              </a:rPr>
              <a:t>ML Filter </a:t>
            </a:r>
            <a:r>
              <a:rPr lang="da-DK" sz="4961" dirty="0" err="1">
                <a:solidFill>
                  <a:srgbClr val="333333"/>
                </a:solidFill>
                <a:latin typeface="Roboto" panose="02000000000000000000" pitchFamily="2" charset="0"/>
              </a:rPr>
              <a:t>Sapphire</a:t>
            </a:r>
            <a:r>
              <a:rPr lang="da-DK" sz="4961" dirty="0">
                <a:solidFill>
                  <a:srgbClr val="333333"/>
                </a:solidFill>
                <a:latin typeface="Roboto" panose="02000000000000000000" pitchFamily="2" charset="0"/>
              </a:rPr>
              <a:t> – Blåt glas, der absorberer det gule lys. Primært fokus på transmissionen af blåt lys.</a:t>
            </a:r>
          </a:p>
          <a:p>
            <a:pPr marL="0" indent="0">
              <a:buNone/>
            </a:pPr>
            <a:endParaRPr lang="da-DK" sz="4961" dirty="0">
              <a:solidFill>
                <a:srgbClr val="333333"/>
              </a:solidFill>
              <a:latin typeface="Roboto" panose="02000000000000000000" pitchFamily="2" charset="0"/>
            </a:endParaRPr>
          </a:p>
          <a:p>
            <a:pPr marL="0" indent="0">
              <a:buNone/>
            </a:pPr>
            <a:r>
              <a:rPr lang="da-DK" sz="4961" dirty="0">
                <a:solidFill>
                  <a:srgbClr val="333333"/>
                </a:solidFill>
                <a:latin typeface="Roboto" panose="02000000000000000000" pitchFamily="2" charset="0"/>
              </a:rPr>
              <a:t>Der </a:t>
            </a:r>
            <a:r>
              <a:rPr lang="da-DK" sz="4961">
                <a:solidFill>
                  <a:srgbClr val="333333"/>
                </a:solidFill>
                <a:latin typeface="Roboto" panose="02000000000000000000" pitchFamily="2" charset="0"/>
              </a:rPr>
              <a:t>er flere som, </a:t>
            </a:r>
            <a:r>
              <a:rPr lang="da-DK" sz="4961" dirty="0">
                <a:solidFill>
                  <a:srgbClr val="333333"/>
                </a:solidFill>
                <a:latin typeface="Roboto" panose="02000000000000000000" pitchFamily="2" charset="0"/>
              </a:rPr>
              <a:t>på trods af </a:t>
            </a:r>
            <a:r>
              <a:rPr lang="da-DK" sz="4961" dirty="0" err="1">
                <a:solidFill>
                  <a:srgbClr val="333333"/>
                </a:solidFill>
                <a:latin typeface="Roboto" panose="02000000000000000000" pitchFamily="2" charset="0"/>
              </a:rPr>
              <a:t>fokuset</a:t>
            </a:r>
            <a:r>
              <a:rPr lang="da-DK" sz="4961" dirty="0">
                <a:solidFill>
                  <a:srgbClr val="333333"/>
                </a:solidFill>
                <a:latin typeface="Roboto" panose="02000000000000000000" pitchFamily="2" charset="0"/>
              </a:rPr>
              <a:t> på at fjerne blåt lys der har været de senere år, oplever at det filter som </a:t>
            </a:r>
            <a:r>
              <a:rPr lang="da-DK" sz="4961" dirty="0" err="1">
                <a:solidFill>
                  <a:srgbClr val="333333"/>
                </a:solidFill>
                <a:latin typeface="Roboto" panose="02000000000000000000" pitchFamily="2" charset="0"/>
              </a:rPr>
              <a:t>op-prioriterer</a:t>
            </a:r>
            <a:r>
              <a:rPr lang="da-DK" sz="4961" dirty="0">
                <a:solidFill>
                  <a:srgbClr val="333333"/>
                </a:solidFill>
                <a:latin typeface="Roboto" panose="02000000000000000000" pitchFamily="2" charset="0"/>
              </a:rPr>
              <a:t> det blå lys er mest komfortabelt. </a:t>
            </a:r>
          </a:p>
          <a:p>
            <a:pPr marL="0" indent="0">
              <a:buNone/>
            </a:pPr>
            <a:endParaRPr lang="da-DK" sz="4961" dirty="0"/>
          </a:p>
        </p:txBody>
      </p:sp>
    </p:spTree>
    <p:extLst>
      <p:ext uri="{BB962C8B-B14F-4D97-AF65-F5344CB8AC3E}">
        <p14:creationId xmlns:p14="http://schemas.microsoft.com/office/powerpoint/2010/main" val="2036076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1F317-036B-642A-BBB6-11BE19E75EC5}"/>
            </a:ext>
          </a:extLst>
        </p:cNvPr>
        <p:cNvGrpSpPr/>
        <p:nvPr/>
      </p:nvGrpSpPr>
      <p:grpSpPr>
        <a:xfrm>
          <a:off x="0" y="0"/>
          <a:ext cx="0" cy="0"/>
          <a:chOff x="0" y="0"/>
          <a:chExt cx="0" cy="0"/>
        </a:xfrm>
      </p:grpSpPr>
      <p:sp>
        <p:nvSpPr>
          <p:cNvPr id="11265" name="Title 1">
            <a:extLst>
              <a:ext uri="{FF2B5EF4-FFF2-40B4-BE49-F238E27FC236}">
                <a16:creationId xmlns:a16="http://schemas.microsoft.com/office/drawing/2014/main" id="{541B6F7B-D214-A7A0-42F4-AC73D24D4B28}"/>
              </a:ext>
            </a:extLst>
          </p:cNvPr>
          <p:cNvSpPr>
            <a:spLocks noGrp="1"/>
          </p:cNvSpPr>
          <p:nvPr>
            <p:ph type="title" idx="4294967295"/>
          </p:nvPr>
        </p:nvSpPr>
        <p:spPr>
          <a:xfrm>
            <a:off x="894522" y="493644"/>
            <a:ext cx="18387391" cy="2408582"/>
          </a:xfrm>
        </p:spPr>
        <p:txBody>
          <a:bodyPr/>
          <a:lstStyle/>
          <a:p>
            <a:r>
              <a:rPr lang="da-DK" sz="7200" dirty="0"/>
              <a:t>Hvilke filterfarver er der belæg for at fremhæve i relation til erhvervet hjerneskade </a:t>
            </a:r>
            <a:endParaRPr lang="da-DK" altLang="da-DK" sz="7200" dirty="0">
              <a:latin typeface="Trade Gothic LT Com Bold" pitchFamily="34" charset="0"/>
            </a:endParaRPr>
          </a:p>
        </p:txBody>
      </p:sp>
      <p:sp>
        <p:nvSpPr>
          <p:cNvPr id="11266" name="Content Placeholder 2">
            <a:extLst>
              <a:ext uri="{FF2B5EF4-FFF2-40B4-BE49-F238E27FC236}">
                <a16:creationId xmlns:a16="http://schemas.microsoft.com/office/drawing/2014/main" id="{32913558-DEBE-F6D5-4A39-D51BD3767437}"/>
              </a:ext>
            </a:extLst>
          </p:cNvPr>
          <p:cNvSpPr>
            <a:spLocks noGrp="1"/>
          </p:cNvSpPr>
          <p:nvPr>
            <p:ph idx="4294967295"/>
          </p:nvPr>
        </p:nvSpPr>
        <p:spPr>
          <a:xfrm>
            <a:off x="18218198" y="3727450"/>
            <a:ext cx="6984951" cy="8832850"/>
          </a:xfrm>
        </p:spPr>
        <p:txBody>
          <a:bodyPr/>
          <a:lstStyle/>
          <a:p>
            <a:pPr marL="0" indent="0">
              <a:buFontTx/>
              <a:buNone/>
            </a:pPr>
            <a:endParaRPr lang="da-DK" altLang="da-DK" sz="4000" dirty="0">
              <a:latin typeface="Trade Gothic LT Com Bold" pitchFamily="34" charset="0"/>
            </a:endParaRPr>
          </a:p>
          <a:p>
            <a:pPr marL="0" indent="0">
              <a:buFontTx/>
              <a:buNone/>
            </a:pPr>
            <a:endParaRPr lang="da-DK" altLang="da-DK" sz="4000" dirty="0">
              <a:latin typeface="Trade Gothic LT Com Bold" pitchFamily="34" charset="0"/>
            </a:endParaRPr>
          </a:p>
        </p:txBody>
      </p:sp>
      <p:pic>
        <p:nvPicPr>
          <p:cNvPr id="11" name="Billede 10">
            <a:extLst>
              <a:ext uri="{FF2B5EF4-FFF2-40B4-BE49-F238E27FC236}">
                <a16:creationId xmlns:a16="http://schemas.microsoft.com/office/drawing/2014/main" id="{CB1FEC7F-FC34-4D5A-AFCF-25C6CD8B9046}"/>
              </a:ext>
            </a:extLst>
          </p:cNvPr>
          <p:cNvPicPr>
            <a:picLocks noChangeAspect="1"/>
          </p:cNvPicPr>
          <p:nvPr/>
        </p:nvPicPr>
        <p:blipFill>
          <a:blip r:embed="rId3"/>
          <a:srcRect t="60732" b="23174"/>
          <a:stretch/>
        </p:blipFill>
        <p:spPr>
          <a:xfrm>
            <a:off x="2527235" y="4633994"/>
            <a:ext cx="21981618" cy="3595606"/>
          </a:xfrm>
          <a:prstGeom prst="rect">
            <a:avLst/>
          </a:prstGeom>
        </p:spPr>
      </p:pic>
    </p:spTree>
    <p:extLst>
      <p:ext uri="{BB962C8B-B14F-4D97-AF65-F5344CB8AC3E}">
        <p14:creationId xmlns:p14="http://schemas.microsoft.com/office/powerpoint/2010/main" val="403628917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D6836-A252-0484-18A8-1049A8091B2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EF3FD7-EB6D-86FD-0A98-7C0A5FDB5E09}"/>
              </a:ext>
            </a:extLst>
          </p:cNvPr>
          <p:cNvSpPr>
            <a:spLocks noGrp="1"/>
          </p:cNvSpPr>
          <p:nvPr>
            <p:ph idx="1"/>
          </p:nvPr>
        </p:nvSpPr>
        <p:spPr>
          <a:xfrm>
            <a:off x="1310163" y="584925"/>
            <a:ext cx="23049132" cy="12770812"/>
          </a:xfrm>
        </p:spPr>
        <p:txBody>
          <a:bodyPr>
            <a:noAutofit/>
          </a:bodyPr>
          <a:lstStyle/>
          <a:p>
            <a:pPr marL="0" indent="0">
              <a:buNone/>
            </a:pPr>
            <a:endParaRPr lang="da-DK" sz="4961" dirty="0"/>
          </a:p>
          <a:p>
            <a:pPr marL="0" indent="0">
              <a:buNone/>
            </a:pPr>
            <a:r>
              <a:rPr lang="da-DK" sz="4961" b="1" dirty="0">
                <a:solidFill>
                  <a:srgbClr val="333333"/>
                </a:solidFill>
                <a:latin typeface="var(--h3_typography-font-family)"/>
              </a:rPr>
              <a:t>ML Komfortfilter</a:t>
            </a:r>
          </a:p>
          <a:p>
            <a:pPr marL="0" indent="0">
              <a:buNone/>
            </a:pPr>
            <a:endParaRPr lang="da-DK" sz="4961" dirty="0">
              <a:solidFill>
                <a:srgbClr val="333333"/>
              </a:solidFill>
              <a:latin typeface="Roboto" panose="02000000000000000000" pitchFamily="2" charset="0"/>
            </a:endParaRPr>
          </a:p>
          <a:p>
            <a:pPr marL="0" indent="0">
              <a:buNone/>
            </a:pPr>
            <a:endParaRPr lang="da-DK" sz="4961" dirty="0">
              <a:solidFill>
                <a:srgbClr val="333333"/>
              </a:solidFill>
              <a:latin typeface="Roboto" panose="02000000000000000000" pitchFamily="2" charset="0"/>
            </a:endParaRPr>
          </a:p>
          <a:p>
            <a:pPr marL="0" indent="0">
              <a:buNone/>
            </a:pPr>
            <a:r>
              <a:rPr lang="da-DK" sz="4961" dirty="0">
                <a:solidFill>
                  <a:srgbClr val="333333"/>
                </a:solidFill>
                <a:latin typeface="Roboto" panose="02000000000000000000" pitchFamily="2" charset="0"/>
              </a:rPr>
              <a:t>ML Filter Lavender – Lilla glas, der ensartet absorberer en stor del af både det blå og grønne lys. Tidligere kendt som X02-serien fra On </a:t>
            </a:r>
            <a:r>
              <a:rPr lang="da-DK" sz="4961" dirty="0" err="1">
                <a:solidFill>
                  <a:srgbClr val="333333"/>
                </a:solidFill>
                <a:latin typeface="Roboto" panose="02000000000000000000" pitchFamily="2" charset="0"/>
              </a:rPr>
              <a:t>Sight</a:t>
            </a:r>
            <a:r>
              <a:rPr lang="da-DK" sz="4961" dirty="0">
                <a:solidFill>
                  <a:srgbClr val="333333"/>
                </a:solidFill>
                <a:latin typeface="Roboto" panose="02000000000000000000" pitchFamily="2" charset="0"/>
              </a:rPr>
              <a:t> Vision.</a:t>
            </a:r>
          </a:p>
          <a:p>
            <a:pPr marL="0" indent="0">
              <a:buNone/>
            </a:pPr>
            <a:endParaRPr lang="da-DK" sz="4961" dirty="0"/>
          </a:p>
        </p:txBody>
      </p:sp>
    </p:spTree>
    <p:extLst>
      <p:ext uri="{BB962C8B-B14F-4D97-AF65-F5344CB8AC3E}">
        <p14:creationId xmlns:p14="http://schemas.microsoft.com/office/powerpoint/2010/main" val="765651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D21A0-043D-EAED-1820-A627ED3730E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130BCD-5DEC-8DD5-646C-52E5B24D8C04}"/>
              </a:ext>
            </a:extLst>
          </p:cNvPr>
          <p:cNvSpPr>
            <a:spLocks noGrp="1"/>
          </p:cNvSpPr>
          <p:nvPr>
            <p:ph idx="1"/>
          </p:nvPr>
        </p:nvSpPr>
        <p:spPr>
          <a:xfrm>
            <a:off x="1310163" y="584925"/>
            <a:ext cx="23049132" cy="12770812"/>
          </a:xfrm>
        </p:spPr>
        <p:txBody>
          <a:bodyPr>
            <a:noAutofit/>
          </a:bodyPr>
          <a:lstStyle/>
          <a:p>
            <a:pPr marL="0" indent="0">
              <a:buNone/>
            </a:pPr>
            <a:endParaRPr lang="da-DK" sz="4961" dirty="0"/>
          </a:p>
          <a:p>
            <a:pPr marL="0" indent="0">
              <a:buNone/>
            </a:pPr>
            <a:r>
              <a:rPr lang="da-DK" sz="4961" b="1" dirty="0">
                <a:solidFill>
                  <a:srgbClr val="333333"/>
                </a:solidFill>
                <a:latin typeface="var(--h3_typography-font-family)"/>
              </a:rPr>
              <a:t>ML Komfortfilter</a:t>
            </a:r>
          </a:p>
          <a:p>
            <a:pPr marL="0" indent="0">
              <a:buNone/>
            </a:pPr>
            <a:endParaRPr lang="da-DK" sz="4961" dirty="0">
              <a:solidFill>
                <a:srgbClr val="333333"/>
              </a:solidFill>
              <a:latin typeface="Roboto" panose="02000000000000000000" pitchFamily="2" charset="0"/>
            </a:endParaRPr>
          </a:p>
          <a:p>
            <a:pPr marL="0" indent="0">
              <a:buNone/>
            </a:pPr>
            <a:endParaRPr lang="da-DK" sz="4961" dirty="0">
              <a:solidFill>
                <a:srgbClr val="333333"/>
              </a:solidFill>
              <a:latin typeface="Roboto" panose="02000000000000000000" pitchFamily="2" charset="0"/>
            </a:endParaRPr>
          </a:p>
          <a:p>
            <a:pPr marL="0" indent="0">
              <a:spcAft>
                <a:spcPts val="1200"/>
              </a:spcAft>
              <a:buNone/>
            </a:pPr>
            <a:r>
              <a:rPr lang="da-DK" sz="4961" dirty="0">
                <a:solidFill>
                  <a:srgbClr val="333333"/>
                </a:solidFill>
                <a:latin typeface="Roboto" panose="02000000000000000000" pitchFamily="2" charset="0"/>
              </a:rPr>
              <a:t>I nogle tilfælde opleves ML41, </a:t>
            </a:r>
            <a:r>
              <a:rPr lang="da-DK" sz="4961" dirty="0" err="1">
                <a:solidFill>
                  <a:srgbClr val="333333"/>
                </a:solidFill>
                <a:latin typeface="Roboto" panose="02000000000000000000" pitchFamily="2" charset="0"/>
              </a:rPr>
              <a:t>Emerald</a:t>
            </a:r>
            <a:r>
              <a:rPr lang="da-DK" sz="4961" dirty="0">
                <a:solidFill>
                  <a:srgbClr val="333333"/>
                </a:solidFill>
                <a:latin typeface="Roboto" panose="02000000000000000000" pitchFamily="2" charset="0"/>
              </a:rPr>
              <a:t>, </a:t>
            </a:r>
            <a:r>
              <a:rPr lang="da-DK" sz="4961" dirty="0" err="1">
                <a:solidFill>
                  <a:srgbClr val="333333"/>
                </a:solidFill>
                <a:latin typeface="Roboto" panose="02000000000000000000" pitchFamily="2" charset="0"/>
              </a:rPr>
              <a:t>Sapphire</a:t>
            </a:r>
            <a:r>
              <a:rPr lang="da-DK" sz="4961" dirty="0">
                <a:solidFill>
                  <a:srgbClr val="333333"/>
                </a:solidFill>
                <a:latin typeface="Roboto" panose="02000000000000000000" pitchFamily="2" charset="0"/>
              </a:rPr>
              <a:t> og Lavender ubehageligt pga. farveforvrængning (selvom kompensationen for blændingsgenerne er bedst med dem) .</a:t>
            </a:r>
          </a:p>
          <a:p>
            <a:pPr marL="0" indent="0">
              <a:spcAft>
                <a:spcPts val="1200"/>
              </a:spcAft>
              <a:buNone/>
            </a:pPr>
            <a:r>
              <a:rPr lang="da-DK" sz="4961" dirty="0">
                <a:solidFill>
                  <a:srgbClr val="333333"/>
                </a:solidFill>
                <a:latin typeface="Roboto" panose="02000000000000000000" pitchFamily="2" charset="0"/>
              </a:rPr>
              <a:t>Her kan man forsøge med de lysere udgaver af filtret kombineret med grå. Evt. med farveskiftende grå. </a:t>
            </a:r>
          </a:p>
          <a:p>
            <a:pPr marL="0" indent="0">
              <a:spcAft>
                <a:spcPts val="1200"/>
              </a:spcAft>
              <a:buNone/>
            </a:pPr>
            <a:r>
              <a:rPr lang="da-DK" sz="4961" dirty="0">
                <a:solidFill>
                  <a:srgbClr val="333333"/>
                </a:solidFill>
                <a:latin typeface="Roboto" panose="02000000000000000000" pitchFamily="2" charset="0"/>
              </a:rPr>
              <a:t>Og sommetider er det nødvendigt for at sikre at farven ikke gør at brugeren ikke bruger dem i hverdagen kun at bruge grå.</a:t>
            </a:r>
          </a:p>
          <a:p>
            <a:pPr marL="0" indent="0">
              <a:buNone/>
            </a:pPr>
            <a:endParaRPr lang="da-DK" sz="4961" dirty="0"/>
          </a:p>
        </p:txBody>
      </p:sp>
    </p:spTree>
    <p:extLst>
      <p:ext uri="{BB962C8B-B14F-4D97-AF65-F5344CB8AC3E}">
        <p14:creationId xmlns:p14="http://schemas.microsoft.com/office/powerpoint/2010/main" val="522591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3FD81-A7E3-34A9-955F-FBD1277763EB}"/>
            </a:ext>
          </a:extLst>
        </p:cNvPr>
        <p:cNvGrpSpPr/>
        <p:nvPr/>
      </p:nvGrpSpPr>
      <p:grpSpPr>
        <a:xfrm>
          <a:off x="0" y="0"/>
          <a:ext cx="0" cy="0"/>
          <a:chOff x="0" y="0"/>
          <a:chExt cx="0" cy="0"/>
        </a:xfrm>
      </p:grpSpPr>
      <p:sp>
        <p:nvSpPr>
          <p:cNvPr id="11265" name="Title 1">
            <a:extLst>
              <a:ext uri="{FF2B5EF4-FFF2-40B4-BE49-F238E27FC236}">
                <a16:creationId xmlns:a16="http://schemas.microsoft.com/office/drawing/2014/main" id="{CECF241D-4BFE-647A-58FB-5C8F4CE553CA}"/>
              </a:ext>
            </a:extLst>
          </p:cNvPr>
          <p:cNvSpPr>
            <a:spLocks noGrp="1"/>
          </p:cNvSpPr>
          <p:nvPr>
            <p:ph type="title" idx="4294967295"/>
          </p:nvPr>
        </p:nvSpPr>
        <p:spPr>
          <a:xfrm>
            <a:off x="894522" y="493644"/>
            <a:ext cx="18387391" cy="2408582"/>
          </a:xfrm>
        </p:spPr>
        <p:txBody>
          <a:bodyPr/>
          <a:lstStyle/>
          <a:p>
            <a:r>
              <a:rPr lang="da-DK" sz="7200" dirty="0"/>
              <a:t>Hvilke filterfarver er der belæg for at fremhæve i relation til erhvervet hjerneskade </a:t>
            </a:r>
            <a:endParaRPr lang="da-DK" altLang="da-DK" sz="7200" dirty="0">
              <a:latin typeface="Trade Gothic LT Com Bold" pitchFamily="34" charset="0"/>
            </a:endParaRPr>
          </a:p>
        </p:txBody>
      </p:sp>
      <p:sp>
        <p:nvSpPr>
          <p:cNvPr id="11266" name="Content Placeholder 2">
            <a:extLst>
              <a:ext uri="{FF2B5EF4-FFF2-40B4-BE49-F238E27FC236}">
                <a16:creationId xmlns:a16="http://schemas.microsoft.com/office/drawing/2014/main" id="{C13880A8-3202-C69D-3290-D5C6D2E9DEFC}"/>
              </a:ext>
            </a:extLst>
          </p:cNvPr>
          <p:cNvSpPr>
            <a:spLocks noGrp="1"/>
          </p:cNvSpPr>
          <p:nvPr>
            <p:ph idx="4294967295"/>
          </p:nvPr>
        </p:nvSpPr>
        <p:spPr>
          <a:xfrm>
            <a:off x="18218198" y="3727450"/>
            <a:ext cx="6984951" cy="8832850"/>
          </a:xfrm>
        </p:spPr>
        <p:txBody>
          <a:bodyPr/>
          <a:lstStyle/>
          <a:p>
            <a:pPr marL="0" indent="0">
              <a:buFontTx/>
              <a:buNone/>
            </a:pPr>
            <a:endParaRPr lang="da-DK" altLang="da-DK" sz="4000" dirty="0">
              <a:latin typeface="Trade Gothic LT Com Bold" pitchFamily="34" charset="0"/>
            </a:endParaRPr>
          </a:p>
          <a:p>
            <a:pPr marL="0" indent="0">
              <a:buFontTx/>
              <a:buNone/>
            </a:pPr>
            <a:endParaRPr lang="da-DK" altLang="da-DK" sz="4000" dirty="0">
              <a:latin typeface="Trade Gothic LT Com Bold" pitchFamily="34" charset="0"/>
            </a:endParaRPr>
          </a:p>
        </p:txBody>
      </p:sp>
      <p:pic>
        <p:nvPicPr>
          <p:cNvPr id="11" name="Billede 10">
            <a:extLst>
              <a:ext uri="{FF2B5EF4-FFF2-40B4-BE49-F238E27FC236}">
                <a16:creationId xmlns:a16="http://schemas.microsoft.com/office/drawing/2014/main" id="{3EBB446D-086C-839A-4A2D-3B9C7A91A1F0}"/>
              </a:ext>
            </a:extLst>
          </p:cNvPr>
          <p:cNvPicPr>
            <a:picLocks noChangeAspect="1"/>
          </p:cNvPicPr>
          <p:nvPr/>
        </p:nvPicPr>
        <p:blipFill>
          <a:blip r:embed="rId3"/>
          <a:srcRect t="77381"/>
          <a:stretch/>
        </p:blipFill>
        <p:spPr>
          <a:xfrm>
            <a:off x="2217269" y="4034451"/>
            <a:ext cx="21913593" cy="5037900"/>
          </a:xfrm>
          <a:prstGeom prst="rect">
            <a:avLst/>
          </a:prstGeom>
        </p:spPr>
      </p:pic>
      <p:sp>
        <p:nvSpPr>
          <p:cNvPr id="2" name="Tekstfelt 1">
            <a:extLst>
              <a:ext uri="{FF2B5EF4-FFF2-40B4-BE49-F238E27FC236}">
                <a16:creationId xmlns:a16="http://schemas.microsoft.com/office/drawing/2014/main" id="{DB81216F-DB24-E7B3-54F7-D9BF46CD8315}"/>
              </a:ext>
            </a:extLst>
          </p:cNvPr>
          <p:cNvSpPr txBox="1"/>
          <p:nvPr/>
        </p:nvSpPr>
        <p:spPr>
          <a:xfrm>
            <a:off x="1927959" y="9484963"/>
            <a:ext cx="15252354" cy="2554545"/>
          </a:xfrm>
          <a:prstGeom prst="rect">
            <a:avLst/>
          </a:prstGeom>
          <a:noFill/>
        </p:spPr>
        <p:txBody>
          <a:bodyPr wrap="square" rtlCol="0">
            <a:spAutoFit/>
          </a:bodyPr>
          <a:lstStyle/>
          <a:p>
            <a:r>
              <a:rPr lang="da-DK" sz="4000" dirty="0"/>
              <a:t>Jeg bruger også</a:t>
            </a:r>
          </a:p>
          <a:p>
            <a:r>
              <a:rPr lang="da-DK" sz="4000" dirty="0"/>
              <a:t>Grå 10%, 20% og 40% for at afprøve kombinationsmuligheder, når farveforvrængningen subjektiv er for ubehagelig ved specielt </a:t>
            </a:r>
          </a:p>
          <a:p>
            <a:r>
              <a:rPr lang="da-DK" sz="4000" dirty="0"/>
              <a:t>de mørkeste udgaver af ML41, </a:t>
            </a:r>
            <a:r>
              <a:rPr lang="da-DK" sz="4000" dirty="0" err="1"/>
              <a:t>Emerald</a:t>
            </a:r>
            <a:r>
              <a:rPr lang="da-DK" sz="4000" dirty="0"/>
              <a:t>, </a:t>
            </a:r>
            <a:r>
              <a:rPr lang="da-DK" sz="4000" dirty="0" err="1"/>
              <a:t>Sapphire</a:t>
            </a:r>
            <a:r>
              <a:rPr lang="da-DK" sz="4000" dirty="0"/>
              <a:t> og Lavender</a:t>
            </a:r>
          </a:p>
        </p:txBody>
      </p:sp>
    </p:spTree>
    <p:extLst>
      <p:ext uri="{BB962C8B-B14F-4D97-AF65-F5344CB8AC3E}">
        <p14:creationId xmlns:p14="http://schemas.microsoft.com/office/powerpoint/2010/main" val="6937072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6EE5E-6051-AA40-90A2-34BF874DD0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D7E03D-4423-182F-6E08-5F0EC7954A3C}"/>
              </a:ext>
            </a:extLst>
          </p:cNvPr>
          <p:cNvSpPr>
            <a:spLocks noGrp="1"/>
          </p:cNvSpPr>
          <p:nvPr>
            <p:ph idx="1"/>
          </p:nvPr>
        </p:nvSpPr>
        <p:spPr>
          <a:xfrm>
            <a:off x="1310163" y="584925"/>
            <a:ext cx="23049132" cy="12770812"/>
          </a:xfrm>
        </p:spPr>
        <p:txBody>
          <a:bodyPr>
            <a:noAutofit/>
          </a:bodyPr>
          <a:lstStyle/>
          <a:p>
            <a:pPr marL="0" indent="0">
              <a:buNone/>
            </a:pPr>
            <a:endParaRPr lang="da-DK" sz="4961" dirty="0"/>
          </a:p>
          <a:p>
            <a:pPr marL="0" indent="0">
              <a:buNone/>
            </a:pPr>
            <a:r>
              <a:rPr lang="da-DK" sz="4961" b="1" dirty="0">
                <a:solidFill>
                  <a:srgbClr val="333333"/>
                </a:solidFill>
                <a:latin typeface="var(--h3_typography-font-family)"/>
              </a:rPr>
              <a:t>ML Komfortfilter</a:t>
            </a:r>
          </a:p>
          <a:p>
            <a:pPr marL="0" indent="0">
              <a:buNone/>
            </a:pPr>
            <a:endParaRPr lang="da-DK" sz="4961" b="1" dirty="0">
              <a:solidFill>
                <a:srgbClr val="333333"/>
              </a:solidFill>
              <a:latin typeface="var(--h3_typography-font-family)"/>
            </a:endParaRPr>
          </a:p>
          <a:p>
            <a:pPr marL="0" indent="0">
              <a:buNone/>
            </a:pPr>
            <a:endParaRPr lang="da-DK" sz="4961" dirty="0">
              <a:solidFill>
                <a:srgbClr val="333333"/>
              </a:solidFill>
              <a:latin typeface="Roboto" panose="02000000000000000000" pitchFamily="2" charset="0"/>
            </a:endParaRPr>
          </a:p>
          <a:p>
            <a:pPr marL="0" indent="0">
              <a:buNone/>
            </a:pPr>
            <a:r>
              <a:rPr lang="da-DK" sz="4961" dirty="0">
                <a:solidFill>
                  <a:srgbClr val="333333"/>
                </a:solidFill>
                <a:latin typeface="Roboto" panose="02000000000000000000" pitchFamily="2" charset="0"/>
              </a:rPr>
              <a:t>Vores komfortfiltre er udviklet til at have en specifik absorption af lys. </a:t>
            </a:r>
          </a:p>
          <a:p>
            <a:pPr marL="0" indent="0">
              <a:buNone/>
            </a:pPr>
            <a:r>
              <a:rPr lang="da-DK" sz="4961" dirty="0">
                <a:solidFill>
                  <a:srgbClr val="333333"/>
                </a:solidFill>
                <a:latin typeface="Roboto" panose="02000000000000000000" pitchFamily="2" charset="0"/>
              </a:rPr>
              <a:t>Dette har vist sig at være effektivt for patienter med forskellige former for </a:t>
            </a:r>
            <a:r>
              <a:rPr lang="da-DK" sz="4961" dirty="0" err="1">
                <a:solidFill>
                  <a:srgbClr val="333333"/>
                </a:solidFill>
                <a:latin typeface="Roboto" panose="02000000000000000000" pitchFamily="2" charset="0"/>
              </a:rPr>
              <a:t>neurovisuelle</a:t>
            </a:r>
            <a:r>
              <a:rPr lang="da-DK" sz="4961" dirty="0">
                <a:solidFill>
                  <a:srgbClr val="333333"/>
                </a:solidFill>
                <a:latin typeface="Roboto" panose="02000000000000000000" pitchFamily="2" charset="0"/>
              </a:rPr>
              <a:t> problemer</a:t>
            </a:r>
            <a:r>
              <a:rPr lang="da-DK" sz="4961">
                <a:solidFill>
                  <a:srgbClr val="333333"/>
                </a:solidFill>
                <a:latin typeface="Roboto" panose="02000000000000000000" pitchFamily="2" charset="0"/>
              </a:rPr>
              <a:t>. </a:t>
            </a:r>
          </a:p>
          <a:p>
            <a:pPr marL="0" indent="0">
              <a:buNone/>
            </a:pPr>
            <a:r>
              <a:rPr lang="da-DK" sz="4961">
                <a:solidFill>
                  <a:srgbClr val="333333"/>
                </a:solidFill>
                <a:latin typeface="Roboto" panose="02000000000000000000" pitchFamily="2" charset="0"/>
              </a:rPr>
              <a:t>Den </a:t>
            </a:r>
            <a:r>
              <a:rPr lang="da-DK" sz="4961" dirty="0">
                <a:solidFill>
                  <a:srgbClr val="333333"/>
                </a:solidFill>
                <a:latin typeface="Roboto" panose="02000000000000000000" pitchFamily="2" charset="0"/>
              </a:rPr>
              <a:t>førende hypotese er, at hjernens evne til at filtrere information forværres efter en skade eller sygdom. Dette fører til en overstimulering af hjernen, som kan manifestere sig i form af symptomer som lysfølsomhed, balanceproblemer og tinnitus. Ved at filtrere visse former for lys ude, kan vi hjælpe hjernen lidt på rette vej.</a:t>
            </a:r>
          </a:p>
          <a:p>
            <a:pPr marL="0" indent="0">
              <a:buNone/>
            </a:pPr>
            <a:endParaRPr lang="da-DK" sz="4961" dirty="0"/>
          </a:p>
        </p:txBody>
      </p:sp>
    </p:spTree>
    <p:extLst>
      <p:ext uri="{BB962C8B-B14F-4D97-AF65-F5344CB8AC3E}">
        <p14:creationId xmlns:p14="http://schemas.microsoft.com/office/powerpoint/2010/main" val="3452079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4B7AE-B14A-A42E-7571-116C6FF4984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95B69B-F3C2-E540-7D3E-CE3EC598596A}"/>
              </a:ext>
            </a:extLst>
          </p:cNvPr>
          <p:cNvSpPr>
            <a:spLocks noGrp="1"/>
          </p:cNvSpPr>
          <p:nvPr>
            <p:ph idx="1"/>
          </p:nvPr>
        </p:nvSpPr>
        <p:spPr>
          <a:xfrm>
            <a:off x="1310163" y="584925"/>
            <a:ext cx="23049132" cy="12770812"/>
          </a:xfrm>
        </p:spPr>
        <p:txBody>
          <a:bodyPr>
            <a:noAutofit/>
          </a:bodyPr>
          <a:lstStyle/>
          <a:p>
            <a:pPr marL="0" indent="0">
              <a:buNone/>
            </a:pPr>
            <a:endParaRPr lang="da-DK" sz="4961" dirty="0"/>
          </a:p>
          <a:p>
            <a:pPr marL="0" indent="0">
              <a:buNone/>
            </a:pPr>
            <a:r>
              <a:rPr lang="da-DK" sz="4961" b="1" dirty="0">
                <a:solidFill>
                  <a:srgbClr val="333333"/>
                </a:solidFill>
                <a:latin typeface="var(--h3_typography-font-family)"/>
              </a:rPr>
              <a:t>ML Komfortfilter</a:t>
            </a:r>
          </a:p>
          <a:p>
            <a:pPr marL="0" indent="0">
              <a:buNone/>
            </a:pPr>
            <a:endParaRPr lang="da-DK" sz="4961" b="1" dirty="0">
              <a:solidFill>
                <a:srgbClr val="333333"/>
              </a:solidFill>
              <a:latin typeface="var(--h3_typography-font-family)"/>
            </a:endParaRPr>
          </a:p>
          <a:p>
            <a:pPr marL="0" indent="0">
              <a:buNone/>
            </a:pPr>
            <a:r>
              <a:rPr lang="da-DK" sz="4961" dirty="0">
                <a:solidFill>
                  <a:srgbClr val="333333"/>
                </a:solidFill>
                <a:latin typeface="Roboto" panose="02000000000000000000" pitchFamily="2" charset="0"/>
              </a:rPr>
              <a:t>Nogle af de patientgrupper, der kan drage fordel af denne type filter, er:</a:t>
            </a:r>
          </a:p>
          <a:p>
            <a:pPr marL="0" indent="0">
              <a:buNone/>
            </a:pPr>
            <a:r>
              <a:rPr lang="da-DK" sz="4961" dirty="0">
                <a:solidFill>
                  <a:srgbClr val="333333"/>
                </a:solidFill>
                <a:latin typeface="Roboto" panose="02000000000000000000" pitchFamily="2" charset="0"/>
              </a:rPr>
              <a:t>Hjernerystelse</a:t>
            </a:r>
          </a:p>
          <a:p>
            <a:pPr marL="0" indent="0">
              <a:buNone/>
            </a:pPr>
            <a:r>
              <a:rPr lang="da-DK" sz="4961" dirty="0">
                <a:solidFill>
                  <a:srgbClr val="333333"/>
                </a:solidFill>
                <a:latin typeface="Roboto" panose="02000000000000000000" pitchFamily="2" charset="0"/>
              </a:rPr>
              <a:t>Piskesmæld</a:t>
            </a:r>
          </a:p>
          <a:p>
            <a:pPr marL="0" indent="0">
              <a:buNone/>
            </a:pPr>
            <a:r>
              <a:rPr lang="da-DK" sz="4961" dirty="0">
                <a:solidFill>
                  <a:srgbClr val="333333"/>
                </a:solidFill>
                <a:latin typeface="Roboto" panose="02000000000000000000" pitchFamily="2" charset="0"/>
              </a:rPr>
              <a:t>Erhvervet hjerneskade</a:t>
            </a:r>
          </a:p>
          <a:p>
            <a:pPr marL="0" indent="0">
              <a:buNone/>
            </a:pPr>
            <a:r>
              <a:rPr lang="da-DK" sz="4961" dirty="0">
                <a:solidFill>
                  <a:srgbClr val="333333"/>
                </a:solidFill>
                <a:latin typeface="Roboto" panose="02000000000000000000" pitchFamily="2" charset="0"/>
              </a:rPr>
              <a:t>Hjernetræthed</a:t>
            </a:r>
          </a:p>
          <a:p>
            <a:pPr marL="0" indent="0">
              <a:buNone/>
            </a:pPr>
            <a:r>
              <a:rPr lang="da-DK" sz="4961" dirty="0" err="1">
                <a:solidFill>
                  <a:srgbClr val="333333"/>
                </a:solidFill>
                <a:latin typeface="Roboto" panose="02000000000000000000" pitchFamily="2" charset="0"/>
              </a:rPr>
              <a:t>Blefarospasme</a:t>
            </a:r>
            <a:endParaRPr lang="da-DK" sz="4961" dirty="0">
              <a:solidFill>
                <a:srgbClr val="333333"/>
              </a:solidFill>
              <a:latin typeface="Roboto" panose="02000000000000000000" pitchFamily="2" charset="0"/>
            </a:endParaRPr>
          </a:p>
          <a:p>
            <a:pPr marL="0" indent="0">
              <a:buNone/>
            </a:pPr>
            <a:r>
              <a:rPr lang="da-DK" sz="4961" dirty="0">
                <a:solidFill>
                  <a:srgbClr val="333333"/>
                </a:solidFill>
                <a:latin typeface="Roboto" panose="02000000000000000000" pitchFamily="2" charset="0"/>
              </a:rPr>
              <a:t>Migræne</a:t>
            </a:r>
          </a:p>
          <a:p>
            <a:pPr marL="0" indent="0">
              <a:buNone/>
            </a:pPr>
            <a:r>
              <a:rPr lang="da-DK" sz="4961" dirty="0">
                <a:solidFill>
                  <a:srgbClr val="333333"/>
                </a:solidFill>
                <a:latin typeface="Roboto" panose="02000000000000000000" pitchFamily="2" charset="0"/>
              </a:rPr>
              <a:t>m.fl. </a:t>
            </a:r>
          </a:p>
          <a:p>
            <a:pPr marL="0" indent="0">
              <a:buNone/>
            </a:pPr>
            <a:endParaRPr lang="da-DK" sz="4961" dirty="0"/>
          </a:p>
        </p:txBody>
      </p:sp>
    </p:spTree>
    <p:extLst>
      <p:ext uri="{BB962C8B-B14F-4D97-AF65-F5344CB8AC3E}">
        <p14:creationId xmlns:p14="http://schemas.microsoft.com/office/powerpoint/2010/main" val="1739035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683A6A-1053-A64A-F60A-AB2680CF19C2}"/>
              </a:ext>
            </a:extLst>
          </p:cNvPr>
          <p:cNvSpPr>
            <a:spLocks noGrp="1"/>
          </p:cNvSpPr>
          <p:nvPr>
            <p:ph type="title"/>
          </p:nvPr>
        </p:nvSpPr>
        <p:spPr/>
        <p:txBody>
          <a:bodyPr/>
          <a:lstStyle/>
          <a:p>
            <a:r>
              <a:rPr lang="da-DK" dirty="0"/>
              <a:t>Udtrætning</a:t>
            </a:r>
          </a:p>
        </p:txBody>
      </p:sp>
      <p:sp>
        <p:nvSpPr>
          <p:cNvPr id="3" name="Pladsholder til indhold 2">
            <a:extLst>
              <a:ext uri="{FF2B5EF4-FFF2-40B4-BE49-F238E27FC236}">
                <a16:creationId xmlns:a16="http://schemas.microsoft.com/office/drawing/2014/main" id="{0B5771F6-9CA7-2B35-C1F7-A2A4C9165459}"/>
              </a:ext>
            </a:extLst>
          </p:cNvPr>
          <p:cNvSpPr>
            <a:spLocks noGrp="1"/>
          </p:cNvSpPr>
          <p:nvPr>
            <p:ph idx="1"/>
          </p:nvPr>
        </p:nvSpPr>
        <p:spPr>
          <a:xfrm>
            <a:off x="1460339" y="4712722"/>
            <a:ext cx="22682200" cy="6446057"/>
          </a:xfrm>
        </p:spPr>
        <p:txBody>
          <a:bodyPr/>
          <a:lstStyle/>
          <a:p>
            <a:pPr marL="0" indent="0">
              <a:buNone/>
            </a:pPr>
            <a:r>
              <a:rPr lang="da-DK" dirty="0"/>
              <a:t>Udover de forventede mindskede blændingsgener oplever stort set alle at udtrætningen samt øjengenerne (astenopi) mindskes og komfort, koncentrationsevne og udholdenhed forbedres generelt i hverdagen.</a:t>
            </a:r>
          </a:p>
        </p:txBody>
      </p:sp>
    </p:spTree>
    <p:extLst>
      <p:ext uri="{BB962C8B-B14F-4D97-AF65-F5344CB8AC3E}">
        <p14:creationId xmlns:p14="http://schemas.microsoft.com/office/powerpoint/2010/main" val="2234874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AAA35B-1553-4EC9-8678-2AFD4D4C5A99}"/>
              </a:ext>
            </a:extLst>
          </p:cNvPr>
          <p:cNvSpPr>
            <a:spLocks noGrp="1"/>
          </p:cNvSpPr>
          <p:nvPr>
            <p:ph type="ctrTitle"/>
          </p:nvPr>
        </p:nvSpPr>
        <p:spPr>
          <a:xfrm>
            <a:off x="644366" y="0"/>
            <a:ext cx="21422678" cy="3048601"/>
          </a:xfrm>
        </p:spPr>
        <p:txBody>
          <a:bodyPr/>
          <a:lstStyle/>
          <a:p>
            <a:r>
              <a:rPr lang="da-DK" sz="8000" dirty="0"/>
              <a:t>Filtrene kan laves hos mange leverandører</a:t>
            </a:r>
          </a:p>
        </p:txBody>
      </p:sp>
      <p:sp>
        <p:nvSpPr>
          <p:cNvPr id="3" name="Undertitel 2">
            <a:extLst>
              <a:ext uri="{FF2B5EF4-FFF2-40B4-BE49-F238E27FC236}">
                <a16:creationId xmlns:a16="http://schemas.microsoft.com/office/drawing/2014/main" id="{D8FAE72F-F49F-486E-9245-CE258CFDA93B}"/>
              </a:ext>
            </a:extLst>
          </p:cNvPr>
          <p:cNvSpPr>
            <a:spLocks noGrp="1"/>
          </p:cNvSpPr>
          <p:nvPr>
            <p:ph type="subTitle" idx="1"/>
          </p:nvPr>
        </p:nvSpPr>
        <p:spPr>
          <a:xfrm>
            <a:off x="888683" y="3601667"/>
            <a:ext cx="22074187" cy="8125513"/>
          </a:xfrm>
        </p:spPr>
        <p:txBody>
          <a:bodyPr/>
          <a:lstStyle/>
          <a:p>
            <a:pPr algn="l"/>
            <a:r>
              <a:rPr lang="da-DK" dirty="0"/>
              <a:t>De filterglas jeg har nævnt kan for fås hos flere leverandører/producenter.</a:t>
            </a:r>
          </a:p>
          <a:p>
            <a:pPr algn="l"/>
            <a:endParaRPr lang="da-DK" sz="2000" dirty="0"/>
          </a:p>
          <a:p>
            <a:pPr algn="l"/>
            <a:r>
              <a:rPr lang="da-DK" dirty="0"/>
              <a:t>For at få den samme filtervirkning i de endelige briller er det vigtigt, hvis de skal leveres eksternt, at nævnes hvilken leverandør de filterglas man har brugt til afprøvningen er fra. </a:t>
            </a:r>
          </a:p>
        </p:txBody>
      </p:sp>
    </p:spTree>
    <p:extLst>
      <p:ext uri="{BB962C8B-B14F-4D97-AF65-F5344CB8AC3E}">
        <p14:creationId xmlns:p14="http://schemas.microsoft.com/office/powerpoint/2010/main" val="765976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7DA1BF-536D-430F-A88D-F72ED8C65C2F}"/>
              </a:ext>
            </a:extLst>
          </p:cNvPr>
          <p:cNvSpPr>
            <a:spLocks noGrp="1"/>
          </p:cNvSpPr>
          <p:nvPr>
            <p:ph type="title"/>
          </p:nvPr>
        </p:nvSpPr>
        <p:spPr/>
        <p:txBody>
          <a:bodyPr/>
          <a:lstStyle/>
          <a:p>
            <a:r>
              <a:rPr lang="da-DK" sz="9600" dirty="0"/>
              <a:t>Vores opgave</a:t>
            </a:r>
          </a:p>
        </p:txBody>
      </p:sp>
      <p:sp>
        <p:nvSpPr>
          <p:cNvPr id="3" name="Pladsholder til indhold 2">
            <a:extLst>
              <a:ext uri="{FF2B5EF4-FFF2-40B4-BE49-F238E27FC236}">
                <a16:creationId xmlns:a16="http://schemas.microsoft.com/office/drawing/2014/main" id="{C9818B8C-2BAF-4818-A7DD-D6C6223204E6}"/>
              </a:ext>
            </a:extLst>
          </p:cNvPr>
          <p:cNvSpPr>
            <a:spLocks noGrp="1"/>
          </p:cNvSpPr>
          <p:nvPr>
            <p:ph idx="1"/>
          </p:nvPr>
        </p:nvSpPr>
        <p:spPr/>
        <p:txBody>
          <a:bodyPr/>
          <a:lstStyle/>
          <a:p>
            <a:r>
              <a:rPr lang="da-DK" sz="4400" dirty="0"/>
              <a:t>Udfordring her er at finde balancen mellem at lindre blændingsgenerne, så flest mulige hverdagsaktiviteter kan udføres og samtidig understøtte den neurale adaptation (sansemodulationen) til lys. </a:t>
            </a:r>
          </a:p>
          <a:p>
            <a:r>
              <a:rPr lang="da-DK" sz="4400" dirty="0"/>
              <a:t>Være opmærksom på at der kan være situationer, hvor belysningen er så svag at de anbefalede filterfarver ikke kan bruges og der kan derfor være behov for en klar brille til det eks. at færdes i mørke. </a:t>
            </a:r>
          </a:p>
          <a:p>
            <a:r>
              <a:rPr lang="da-DK" sz="4400" dirty="0"/>
              <a:t>Være opmærksom på (når det er relevant) at bedre </a:t>
            </a:r>
            <a:r>
              <a:rPr lang="da-DK" sz="4400"/>
              <a:t>den nedsatte </a:t>
            </a:r>
            <a:r>
              <a:rPr lang="da-DK" sz="4400" dirty="0"/>
              <a:t>kontrastopfattelse bedst muligt (kan være induceret af mørke filterglas). Og derved gøre det muligt at se bedst muligt i alle situationer. </a:t>
            </a:r>
          </a:p>
          <a:p>
            <a:r>
              <a:rPr lang="da-DK" sz="4400" dirty="0"/>
              <a:t>Anbefaling er at de tonede brilleglas bruges mindst muligt tidsmæssigt og med lavest mulige lysdæmpningsprocent, men som stadig giver tilpas lindring. Anvendelse af tonede brilleglas bør aftrappes over tid, når det  er muligt.</a:t>
            </a:r>
          </a:p>
        </p:txBody>
      </p:sp>
    </p:spTree>
    <p:extLst>
      <p:ext uri="{BB962C8B-B14F-4D97-AF65-F5344CB8AC3E}">
        <p14:creationId xmlns:p14="http://schemas.microsoft.com/office/powerpoint/2010/main" val="10492649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6178C0-8032-0B2D-133A-A897311C3819}"/>
              </a:ext>
            </a:extLst>
          </p:cNvPr>
          <p:cNvSpPr>
            <a:spLocks noGrp="1"/>
          </p:cNvSpPr>
          <p:nvPr>
            <p:ph type="title"/>
          </p:nvPr>
        </p:nvSpPr>
        <p:spPr/>
        <p:txBody>
          <a:bodyPr/>
          <a:lstStyle/>
          <a:p>
            <a:r>
              <a:rPr lang="da-DK" dirty="0"/>
              <a:t>Anbefaling</a:t>
            </a:r>
          </a:p>
        </p:txBody>
      </p:sp>
      <p:sp>
        <p:nvSpPr>
          <p:cNvPr id="3" name="Pladsholder til indhold 2">
            <a:extLst>
              <a:ext uri="{FF2B5EF4-FFF2-40B4-BE49-F238E27FC236}">
                <a16:creationId xmlns:a16="http://schemas.microsoft.com/office/drawing/2014/main" id="{9B41B5DE-4D29-9064-ED63-003567B0E5EE}"/>
              </a:ext>
            </a:extLst>
          </p:cNvPr>
          <p:cNvSpPr>
            <a:spLocks noGrp="1"/>
          </p:cNvSpPr>
          <p:nvPr>
            <p:ph idx="1"/>
          </p:nvPr>
        </p:nvSpPr>
        <p:spPr/>
        <p:txBody>
          <a:bodyPr/>
          <a:lstStyle/>
          <a:p>
            <a:pPr marL="0" indent="0">
              <a:buNone/>
            </a:pPr>
            <a:r>
              <a:rPr lang="da-DK" sz="6000" dirty="0"/>
              <a:t>Webinar om filterglas 3 x 45 minutter </a:t>
            </a:r>
          </a:p>
          <a:p>
            <a:pPr marL="0" indent="0">
              <a:buNone/>
            </a:pPr>
            <a:r>
              <a:rPr lang="da-DK" sz="6000" dirty="0">
                <a:highlight>
                  <a:srgbClr val="FFFF00"/>
                </a:highlight>
                <a:latin typeface="Arial" panose="020B0604020202020204" pitchFamily="34" charset="0"/>
              </a:rPr>
              <a:t>Tirs</a:t>
            </a:r>
            <a:r>
              <a:rPr lang="da-DK" sz="6000" b="0" i="0" dirty="0">
                <a:effectLst/>
                <a:highlight>
                  <a:srgbClr val="FFFF00"/>
                </a:highlight>
                <a:latin typeface="Arial" panose="020B0604020202020204" pitchFamily="34" charset="0"/>
              </a:rPr>
              <a:t>dag d. 27. maj 2025 kl. 09:00 til 12:00</a:t>
            </a:r>
          </a:p>
          <a:p>
            <a:pPr marL="0" indent="0">
              <a:buNone/>
            </a:pPr>
            <a:r>
              <a:rPr lang="da-DK" sz="6000" dirty="0">
                <a:solidFill>
                  <a:srgbClr val="FF0000"/>
                </a:solidFill>
                <a:highlight>
                  <a:srgbClr val="FFFF00"/>
                </a:highlight>
                <a:latin typeface="Arial" panose="020B0604020202020204" pitchFamily="34" charset="0"/>
                <a:hlinkClick r:id="rId2"/>
              </a:rPr>
              <a:t>https://ibos.nemtilmeld.dk/621/</a:t>
            </a:r>
            <a:endParaRPr lang="da-DK" sz="6000" dirty="0">
              <a:solidFill>
                <a:srgbClr val="FF0000"/>
              </a:solidFill>
              <a:highlight>
                <a:srgbClr val="FFFF00"/>
              </a:highlight>
              <a:latin typeface="Arial" panose="020B0604020202020204" pitchFamily="34" charset="0"/>
            </a:endParaRPr>
          </a:p>
          <a:p>
            <a:pPr marL="0" indent="0">
              <a:buNone/>
            </a:pPr>
            <a:endParaRPr lang="da-DK" sz="2000" dirty="0">
              <a:solidFill>
                <a:srgbClr val="333333"/>
              </a:solidFill>
              <a:highlight>
                <a:srgbClr val="FFFFFF"/>
              </a:highlight>
              <a:latin typeface="Arial" panose="020B0604020202020204" pitchFamily="34" charset="0"/>
            </a:endParaRPr>
          </a:p>
          <a:p>
            <a:pPr marL="0" indent="0">
              <a:buNone/>
            </a:pPr>
            <a:r>
              <a:rPr lang="da-DK" sz="2400" b="1" dirty="0">
                <a:solidFill>
                  <a:srgbClr val="333333"/>
                </a:solidFill>
                <a:highlight>
                  <a:srgbClr val="FFFFFF"/>
                </a:highlight>
                <a:latin typeface="Arial" panose="020B0604020202020204" pitchFamily="34" charset="0"/>
              </a:rPr>
              <a:t>FORMÅL OG INDHOLD</a:t>
            </a:r>
          </a:p>
          <a:p>
            <a:pPr marL="0" indent="0">
              <a:buNone/>
            </a:pPr>
            <a:r>
              <a:rPr lang="da-DK" sz="2400" dirty="0">
                <a:solidFill>
                  <a:srgbClr val="333333"/>
                </a:solidFill>
                <a:highlight>
                  <a:srgbClr val="FFFFFF"/>
                </a:highlight>
                <a:latin typeface="Arial" panose="020B0604020202020204" pitchFamily="34" charset="0"/>
              </a:rPr>
              <a:t>Deltagerne får viden om årsager til og forhold omkring lysfølsomhed og blændingsgener og, afhængig af faglig baggrund og relevant erfaring, </a:t>
            </a:r>
          </a:p>
          <a:p>
            <a:pPr marL="0" indent="0">
              <a:buNone/>
            </a:pPr>
            <a:r>
              <a:rPr lang="da-DK" sz="2400" dirty="0">
                <a:solidFill>
                  <a:srgbClr val="333333"/>
                </a:solidFill>
                <a:highlight>
                  <a:srgbClr val="FFFFFF"/>
                </a:highlight>
                <a:latin typeface="Arial" panose="020B0604020202020204" pitchFamily="34" charset="0"/>
              </a:rPr>
              <a:t>praktiske forudsætninger for at kunne referere til afprøvning af filterglas.</a:t>
            </a:r>
          </a:p>
          <a:p>
            <a:pPr marL="0" indent="0">
              <a:buNone/>
            </a:pPr>
            <a:endParaRPr lang="da-DK" sz="2400" dirty="0">
              <a:solidFill>
                <a:srgbClr val="333333"/>
              </a:solidFill>
              <a:highlight>
                <a:srgbClr val="FFFFFF"/>
              </a:highlight>
              <a:latin typeface="Arial" panose="020B0604020202020204" pitchFamily="34" charset="0"/>
            </a:endParaRPr>
          </a:p>
          <a:p>
            <a:pPr marL="0" indent="0">
              <a:buNone/>
            </a:pPr>
            <a:r>
              <a:rPr lang="da-DK" sz="2400" dirty="0">
                <a:solidFill>
                  <a:srgbClr val="333333"/>
                </a:solidFill>
                <a:highlight>
                  <a:srgbClr val="FFFFFF"/>
                </a:highlight>
                <a:latin typeface="Arial" panose="020B0604020202020204" pitchFamily="34" charset="0"/>
              </a:rPr>
              <a:t>•    Årsager til lysfølsomhed og blændingsgener</a:t>
            </a:r>
          </a:p>
          <a:p>
            <a:pPr marL="0" indent="0">
              <a:buNone/>
            </a:pPr>
            <a:r>
              <a:rPr lang="da-DK" sz="2400" dirty="0">
                <a:solidFill>
                  <a:srgbClr val="333333"/>
                </a:solidFill>
                <a:highlight>
                  <a:srgbClr val="FFFFFF"/>
                </a:highlight>
                <a:latin typeface="Arial" panose="020B0604020202020204" pitchFamily="34" charset="0"/>
              </a:rPr>
              <a:t>•    Gennemgang af kontrastfølsomhed, sanseadaptation og kronisk eller</a:t>
            </a:r>
          </a:p>
          <a:p>
            <a:pPr marL="0" indent="0">
              <a:buNone/>
            </a:pPr>
            <a:r>
              <a:rPr lang="da-DK" sz="2400" dirty="0">
                <a:solidFill>
                  <a:srgbClr val="333333"/>
                </a:solidFill>
                <a:highlight>
                  <a:srgbClr val="FFFFFF"/>
                </a:highlight>
                <a:latin typeface="Arial" panose="020B0604020202020204" pitchFamily="34" charset="0"/>
              </a:rPr>
              <a:t>     adaptiv blændingsgener. </a:t>
            </a:r>
          </a:p>
          <a:p>
            <a:pPr marL="0" indent="0">
              <a:buNone/>
            </a:pPr>
            <a:r>
              <a:rPr lang="da-DK" sz="2400" dirty="0">
                <a:solidFill>
                  <a:srgbClr val="333333"/>
                </a:solidFill>
                <a:highlight>
                  <a:srgbClr val="FFFFFF"/>
                </a:highlight>
                <a:latin typeface="Arial" panose="020B0604020202020204" pitchFamily="34" charset="0"/>
              </a:rPr>
              <a:t>•    Symptomer sættes i relation til øjensygdomme og erhvervet hjerneskade.</a:t>
            </a:r>
          </a:p>
          <a:p>
            <a:pPr marL="0" indent="0">
              <a:buNone/>
            </a:pPr>
            <a:r>
              <a:rPr lang="da-DK" sz="2400" dirty="0">
                <a:solidFill>
                  <a:srgbClr val="333333"/>
                </a:solidFill>
                <a:highlight>
                  <a:srgbClr val="FFFFFF"/>
                </a:highlight>
                <a:latin typeface="Arial" panose="020B0604020202020204" pitchFamily="34" charset="0"/>
              </a:rPr>
              <a:t>•    Gennemgang af blændingskompenserende og kontrastfremhævende</a:t>
            </a:r>
          </a:p>
          <a:p>
            <a:pPr marL="0" indent="0">
              <a:buNone/>
            </a:pPr>
            <a:r>
              <a:rPr lang="da-DK" sz="2400" dirty="0">
                <a:solidFill>
                  <a:srgbClr val="333333"/>
                </a:solidFill>
                <a:highlight>
                  <a:srgbClr val="FFFFFF"/>
                </a:highlight>
                <a:latin typeface="Arial" panose="020B0604020202020204" pitchFamily="34" charset="0"/>
              </a:rPr>
              <a:t>     filterglas.</a:t>
            </a:r>
          </a:p>
          <a:p>
            <a:pPr marL="0" indent="0">
              <a:buNone/>
            </a:pPr>
            <a:r>
              <a:rPr lang="da-DK" sz="2400" dirty="0">
                <a:solidFill>
                  <a:srgbClr val="333333"/>
                </a:solidFill>
                <a:highlight>
                  <a:srgbClr val="FFFFFF"/>
                </a:highlight>
                <a:latin typeface="Arial" panose="020B0604020202020204" pitchFamily="34" charset="0"/>
              </a:rPr>
              <a:t>•    Gennemgang af muligheder for hovedbårne kompenserende</a:t>
            </a:r>
          </a:p>
          <a:p>
            <a:pPr marL="0" indent="0">
              <a:buNone/>
            </a:pPr>
            <a:r>
              <a:rPr lang="da-DK" sz="2400" dirty="0">
                <a:solidFill>
                  <a:srgbClr val="333333"/>
                </a:solidFill>
                <a:highlight>
                  <a:srgbClr val="FFFFFF"/>
                </a:highlight>
                <a:latin typeface="Arial" panose="020B0604020202020204" pitchFamily="34" charset="0"/>
              </a:rPr>
              <a:t>     hjælpemidler.</a:t>
            </a:r>
          </a:p>
          <a:p>
            <a:pPr marL="0" indent="0">
              <a:buNone/>
            </a:pPr>
            <a:r>
              <a:rPr lang="da-DK" sz="2400" dirty="0">
                <a:solidFill>
                  <a:srgbClr val="333333"/>
                </a:solidFill>
                <a:highlight>
                  <a:srgbClr val="FFFFFF"/>
                </a:highlight>
                <a:latin typeface="Arial" panose="020B0604020202020204" pitchFamily="34" charset="0"/>
              </a:rPr>
              <a:t>•    Gennemgang af lovmæssige muligheder for hjælp.</a:t>
            </a:r>
          </a:p>
          <a:p>
            <a:pPr marL="0" indent="0">
              <a:buNone/>
            </a:pPr>
            <a:endParaRPr lang="da-DK" dirty="0"/>
          </a:p>
        </p:txBody>
      </p:sp>
    </p:spTree>
    <p:extLst>
      <p:ext uri="{BB962C8B-B14F-4D97-AF65-F5344CB8AC3E}">
        <p14:creationId xmlns:p14="http://schemas.microsoft.com/office/powerpoint/2010/main" val="2727810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4CEDF8-F5E9-44E9-B297-28CBEE7A68E8}"/>
              </a:ext>
            </a:extLst>
          </p:cNvPr>
          <p:cNvSpPr>
            <a:spLocks noGrp="1"/>
          </p:cNvSpPr>
          <p:nvPr>
            <p:ph type="ctrTitle"/>
          </p:nvPr>
        </p:nvSpPr>
        <p:spPr/>
        <p:txBody>
          <a:bodyPr/>
          <a:lstStyle/>
          <a:p>
            <a:r>
              <a:rPr lang="da-DK" b="1" dirty="0"/>
              <a:t>Spørgsmål?</a:t>
            </a:r>
          </a:p>
        </p:txBody>
      </p:sp>
    </p:spTree>
    <p:extLst>
      <p:ext uri="{BB962C8B-B14F-4D97-AF65-F5344CB8AC3E}">
        <p14:creationId xmlns:p14="http://schemas.microsoft.com/office/powerpoint/2010/main" val="130322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2088407" y="630486"/>
            <a:ext cx="5836854" cy="1446550"/>
          </a:xfrm>
          <a:prstGeom prst="rect">
            <a:avLst/>
          </a:prstGeom>
          <a:noFill/>
        </p:spPr>
        <p:txBody>
          <a:bodyPr wrap="none" rtlCol="0">
            <a:spAutoFit/>
          </a:bodyPr>
          <a:lstStyle/>
          <a:p>
            <a:r>
              <a:rPr lang="da-DK" sz="8800"/>
              <a:t>Kontaktinfo</a:t>
            </a:r>
          </a:p>
        </p:txBody>
      </p:sp>
      <p:sp>
        <p:nvSpPr>
          <p:cNvPr id="3" name="Tekstfelt 2"/>
          <p:cNvSpPr txBox="1"/>
          <p:nvPr/>
        </p:nvSpPr>
        <p:spPr>
          <a:xfrm>
            <a:off x="1440335" y="4158878"/>
            <a:ext cx="934871" cy="769441"/>
          </a:xfrm>
          <a:prstGeom prst="rect">
            <a:avLst/>
          </a:prstGeom>
          <a:noFill/>
        </p:spPr>
        <p:txBody>
          <a:bodyPr wrap="none" rtlCol="0">
            <a:spAutoFit/>
          </a:bodyPr>
          <a:lstStyle/>
          <a:p>
            <a:pPr marL="742950" indent="-742950">
              <a:buAutoNum type="arabicPeriod"/>
            </a:pPr>
            <a:endParaRPr lang="da-DK" sz="4400"/>
          </a:p>
        </p:txBody>
      </p:sp>
      <p:sp>
        <p:nvSpPr>
          <p:cNvPr id="4" name="Tekstfelt 3"/>
          <p:cNvSpPr txBox="1"/>
          <p:nvPr/>
        </p:nvSpPr>
        <p:spPr>
          <a:xfrm>
            <a:off x="2375206" y="4158878"/>
            <a:ext cx="15410945" cy="3108543"/>
          </a:xfrm>
          <a:prstGeom prst="rect">
            <a:avLst/>
          </a:prstGeom>
          <a:noFill/>
        </p:spPr>
        <p:txBody>
          <a:bodyPr wrap="square" rtlCol="0">
            <a:spAutoFit/>
          </a:bodyPr>
          <a:lstStyle/>
          <a:p>
            <a:r>
              <a:rPr lang="da-DK" sz="6000"/>
              <a:t>Karsten Haarh</a:t>
            </a:r>
          </a:p>
          <a:p>
            <a:endParaRPr lang="da-DK" sz="800"/>
          </a:p>
          <a:p>
            <a:r>
              <a:rPr lang="da-DK" sz="6000"/>
              <a:t>Mail: </a:t>
            </a:r>
            <a:r>
              <a:rPr lang="da-DK" sz="6000">
                <a:hlinkClick r:id="rId3"/>
              </a:rPr>
              <a:t>G64L@kk.dk</a:t>
            </a:r>
            <a:endParaRPr lang="da-DK" sz="6000"/>
          </a:p>
          <a:p>
            <a:endParaRPr lang="da-DK" sz="800"/>
          </a:p>
          <a:p>
            <a:r>
              <a:rPr lang="da-DK" sz="6000"/>
              <a:t>Tlf.: 39 45 23 87</a:t>
            </a:r>
          </a:p>
        </p:txBody>
      </p:sp>
      <p:pic>
        <p:nvPicPr>
          <p:cNvPr id="5" name="Billede 4">
            <a:extLst>
              <a:ext uri="{FF2B5EF4-FFF2-40B4-BE49-F238E27FC236}">
                <a16:creationId xmlns:a16="http://schemas.microsoft.com/office/drawing/2014/main" id="{AD72D6D6-29DE-4D1A-9C2D-E33CA0239529}"/>
              </a:ext>
            </a:extLst>
          </p:cNvPr>
          <p:cNvPicPr>
            <a:picLocks noChangeAspect="1"/>
          </p:cNvPicPr>
          <p:nvPr/>
        </p:nvPicPr>
        <p:blipFill>
          <a:blip r:embed="rId4"/>
          <a:stretch>
            <a:fillRect/>
          </a:stretch>
        </p:blipFill>
        <p:spPr>
          <a:xfrm>
            <a:off x="10854868" y="3827184"/>
            <a:ext cx="4552772" cy="5328245"/>
          </a:xfrm>
          <a:prstGeom prst="rect">
            <a:avLst/>
          </a:prstGeom>
        </p:spPr>
      </p:pic>
    </p:spTree>
    <p:extLst>
      <p:ext uri="{BB962C8B-B14F-4D97-AF65-F5344CB8AC3E}">
        <p14:creationId xmlns:p14="http://schemas.microsoft.com/office/powerpoint/2010/main" val="2033477681"/>
      </p:ext>
    </p:extLst>
  </p:cSld>
  <p:clrMapOvr>
    <a:masterClrMapping/>
  </p:clrMapOvr>
  <p:transition/>
</p:sld>
</file>

<file path=ppt/theme/theme1.xml><?xml version="1.0" encoding="utf-8"?>
<a:theme xmlns:a="http://schemas.openxmlformats.org/drawingml/2006/main" name="IBOS-skabelon powerpoint mørkeblå">
  <a:themeElements>
    <a:clrScheme name="Standard til infoskær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 til infoskærm">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a-DK" sz="18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a-DK" sz="18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Standard til infoskær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 til infoskærm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 til infoskærm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 til infoskærm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 til infoskærm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 til infoskærm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 til infoskærm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 til infoskærm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 til infoskærm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 til infoskærm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 til infoskærm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 til infoskærm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tandard til infoskærm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339B3FC3F6FDF48B290849B44634643" ma:contentTypeVersion="18" ma:contentTypeDescription="Opret et nyt dokument." ma:contentTypeScope="" ma:versionID="abcb99fbfc72746bd689b51d87d8eb53">
  <xsd:schema xmlns:xsd="http://www.w3.org/2001/XMLSchema" xmlns:xs="http://www.w3.org/2001/XMLSchema" xmlns:p="http://schemas.microsoft.com/office/2006/metadata/properties" xmlns:ns2="467eaf99-71e5-4236-936b-5e385c4b13aa" xmlns:ns3="7e2f16e8-565f-4617-9738-a832f18150dc" targetNamespace="http://schemas.microsoft.com/office/2006/metadata/properties" ma:root="true" ma:fieldsID="546e95eabddd96a233e16677ed1d6a9d" ns2:_="" ns3:_="">
    <xsd:import namespace="467eaf99-71e5-4236-936b-5e385c4b13aa"/>
    <xsd:import namespace="7e2f16e8-565f-4617-9738-a832f18150d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2:eDoc"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7eaf99-71e5-4236-936b-5e385c4b13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ledmærker" ma:readOnly="false" ma:fieldId="{5cf76f15-5ced-4ddc-b409-7134ff3c332f}" ma:taxonomyMulti="true" ma:sspId="e6a412d2-aea5-45d9-add9-4615ec186553" ma:termSetId="09814cd3-568e-fe90-9814-8d621ff8fb84" ma:anchorId="fba54fb3-c3e1-fe81-a776-ca4b69148c4d" ma:open="true" ma:isKeyword="false">
      <xsd:complexType>
        <xsd:sequence>
          <xsd:element ref="pc:Terms" minOccurs="0" maxOccurs="1"/>
        </xsd:sequence>
      </xsd:complexType>
    </xsd:element>
    <xsd:element name="eDoc" ma:index="23" nillable="true" ma:displayName="eDoc" ma:internalName="eDoc">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2f16e8-565f-4617-9738-a832f18150dc"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67eaf99-71e5-4236-936b-5e385c4b13aa">
      <Terms xmlns="http://schemas.microsoft.com/office/infopath/2007/PartnerControls"/>
    </lcf76f155ced4ddcb4097134ff3c332f>
    <eDoc xmlns="467eaf99-71e5-4236-936b-5e385c4b13aa" xsi:nil="true"/>
  </documentManagement>
</p:properties>
</file>

<file path=customXml/itemProps1.xml><?xml version="1.0" encoding="utf-8"?>
<ds:datastoreItem xmlns:ds="http://schemas.openxmlformats.org/officeDocument/2006/customXml" ds:itemID="{5C442A2D-7A03-40AA-9BD8-40538311B6D1}"/>
</file>

<file path=customXml/itemProps2.xml><?xml version="1.0" encoding="utf-8"?>
<ds:datastoreItem xmlns:ds="http://schemas.openxmlformats.org/officeDocument/2006/customXml" ds:itemID="{218BCEB3-2CEF-48D5-A552-940CF4D2B2D2}">
  <ds:schemaRefs>
    <ds:schemaRef ds:uri="http://schemas.microsoft.com/sharepoint/v3/contenttype/forms"/>
  </ds:schemaRefs>
</ds:datastoreItem>
</file>

<file path=customXml/itemProps3.xml><?xml version="1.0" encoding="utf-8"?>
<ds:datastoreItem xmlns:ds="http://schemas.openxmlformats.org/officeDocument/2006/customXml" ds:itemID="{B186BB59-456D-48DD-8D22-BFCEF47280EE}">
  <ds:schemaRefs>
    <ds:schemaRef ds:uri="http://schemas.microsoft.com/office/2006/metadata/properties"/>
    <ds:schemaRef ds:uri="http://schemas.microsoft.com/office/2006/documentManagement/types"/>
    <ds:schemaRef ds:uri="http://purl.org/dc/terms/"/>
    <ds:schemaRef ds:uri="http://purl.org/dc/elements/1.1/"/>
    <ds:schemaRef ds:uri="http://purl.org/dc/dcmitype/"/>
    <ds:schemaRef ds:uri="472b9433-1ec4-4263-a9cc-3a92dfd252fc"/>
    <ds:schemaRef ds:uri="http://schemas.microsoft.com/office/infopath/2007/PartnerControls"/>
    <ds:schemaRef ds:uri="http://schemas.openxmlformats.org/package/2006/metadata/core-properties"/>
    <ds:schemaRef ds:uri="e29ed853-a789-4e56-99bf-835cb3b2a94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586</TotalTime>
  <Words>1569</Words>
  <Application>Microsoft Office PowerPoint</Application>
  <PresentationFormat>Brugerdefineret</PresentationFormat>
  <Paragraphs>156</Paragraphs>
  <Slides>29</Slides>
  <Notes>12</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29</vt:i4>
      </vt:variant>
    </vt:vector>
  </HeadingPairs>
  <TitlesOfParts>
    <vt:vector size="36" baseType="lpstr">
      <vt:lpstr>Arial</vt:lpstr>
      <vt:lpstr>Calibri</vt:lpstr>
      <vt:lpstr>Roboto</vt:lpstr>
      <vt:lpstr>Trade Gothic LT Com</vt:lpstr>
      <vt:lpstr>Trade Gothic LT Com Bold</vt:lpstr>
      <vt:lpstr>var(--h3_typography-font-family)</vt:lpstr>
      <vt:lpstr>IBOS-skabelon powerpoint mørkeblå</vt:lpstr>
      <vt:lpstr>Karsten Haarh, neurooptometrist IBOS</vt:lpstr>
      <vt:lpstr>Seneste Evidens og Bedste Praksis.</vt:lpstr>
      <vt:lpstr>PowerPoint-præsentation</vt:lpstr>
      <vt:lpstr>Praktiske råd ved afprøvningen</vt:lpstr>
      <vt:lpstr>PowerPoint-præsentation</vt:lpstr>
      <vt:lpstr>Om filterglassene</vt:lpstr>
      <vt:lpstr>PowerPoint-præsentation</vt:lpstr>
      <vt:lpstr>PowerPoint-præsentation</vt:lpstr>
      <vt:lpstr>Filterfarver</vt:lpstr>
      <vt:lpstr>PowerPoint-præsentation</vt:lpstr>
      <vt:lpstr>Hvilke filterfarver er der belæg for at fremhæve i relation til erhvervet hjerneskade </vt:lpstr>
      <vt:lpstr>Hvilke filterfarver er der belæg for at fremhæve i relation til erhvervet hjerneskade </vt:lpstr>
      <vt:lpstr>PowerPoint-præsentation</vt:lpstr>
      <vt:lpstr>Hvilke filterfarver er der belæg for at fremhæve i relation til erhvervet hjerneskade </vt:lpstr>
      <vt:lpstr>PowerPoint-præsentation</vt:lpstr>
      <vt:lpstr>Hvilke filterfarver er der belæg for at fremhæve i relation til erhvervet hjerneskade </vt:lpstr>
      <vt:lpstr>PowerPoint-præsentation</vt:lpstr>
      <vt:lpstr>Hvilke filterfarver er der belæg for at fremhæve i relation til erhvervet hjerneskade </vt:lpstr>
      <vt:lpstr>PowerPoint-præsentation</vt:lpstr>
      <vt:lpstr>PowerPoint-præsentation</vt:lpstr>
      <vt:lpstr>Hvilke filterfarver er der belæg for at fremhæve i relation til erhvervet hjerneskade </vt:lpstr>
      <vt:lpstr>PowerPoint-præsentation</vt:lpstr>
      <vt:lpstr>PowerPoint-præsentation</vt:lpstr>
      <vt:lpstr>Udtrætning</vt:lpstr>
      <vt:lpstr>Filtrene kan laves hos mange leverandører</vt:lpstr>
      <vt:lpstr>Vores opgave</vt:lpstr>
      <vt:lpstr>Anbefaling</vt:lpstr>
      <vt:lpstr>Spørgsmål?</vt:lpstr>
      <vt:lpstr>PowerPoint-præsentation</vt:lpstr>
    </vt:vector>
  </TitlesOfParts>
  <Company>Koncern Service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Karsten Haarh</dc:creator>
  <cp:lastModifiedBy>Karsten Haarh</cp:lastModifiedBy>
  <cp:revision>96</cp:revision>
  <cp:lastPrinted>2019-09-18T11:35:45Z</cp:lastPrinted>
  <dcterms:created xsi:type="dcterms:W3CDTF">2017-06-13T13:21:40Z</dcterms:created>
  <dcterms:modified xsi:type="dcterms:W3CDTF">2025-03-24T11:10:36Z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0x010100A339B3FC3F6FDF48B290849B44634643</vt:lpwstr>
  </property>
</Properties>
</file>